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17" r:id="rId1"/>
    <p:sldMasterId id="2147484232" r:id="rId2"/>
    <p:sldMasterId id="2147484244" r:id="rId3"/>
  </p:sldMasterIdLst>
  <p:notesMasterIdLst>
    <p:notesMasterId r:id="rId43"/>
  </p:notesMasterIdLst>
  <p:handoutMasterIdLst>
    <p:handoutMasterId r:id="rId44"/>
  </p:handoutMasterIdLst>
  <p:sldIdLst>
    <p:sldId id="1932" r:id="rId4"/>
    <p:sldId id="2057" r:id="rId5"/>
    <p:sldId id="2058" r:id="rId6"/>
    <p:sldId id="1730" r:id="rId7"/>
    <p:sldId id="1935" r:id="rId8"/>
    <p:sldId id="931" r:id="rId9"/>
    <p:sldId id="1841" r:id="rId10"/>
    <p:sldId id="2044" r:id="rId11"/>
    <p:sldId id="1917" r:id="rId12"/>
    <p:sldId id="2041" r:id="rId13"/>
    <p:sldId id="390" r:id="rId14"/>
    <p:sldId id="2039" r:id="rId15"/>
    <p:sldId id="2011" r:id="rId16"/>
    <p:sldId id="2030" r:id="rId17"/>
    <p:sldId id="2045" r:id="rId18"/>
    <p:sldId id="1961" r:id="rId19"/>
    <p:sldId id="2053" r:id="rId20"/>
    <p:sldId id="2074" r:id="rId21"/>
    <p:sldId id="2047" r:id="rId22"/>
    <p:sldId id="2060" r:id="rId23"/>
    <p:sldId id="2062" r:id="rId24"/>
    <p:sldId id="2061" r:id="rId25"/>
    <p:sldId id="2059" r:id="rId26"/>
    <p:sldId id="2055" r:id="rId27"/>
    <p:sldId id="2056" r:id="rId28"/>
    <p:sldId id="2075" r:id="rId29"/>
    <p:sldId id="2046" r:id="rId30"/>
    <p:sldId id="1926" r:id="rId31"/>
    <p:sldId id="1962" r:id="rId32"/>
    <p:sldId id="2038" r:id="rId33"/>
    <p:sldId id="2006" r:id="rId34"/>
    <p:sldId id="2063" r:id="rId35"/>
    <p:sldId id="1939" r:id="rId36"/>
    <p:sldId id="2043" r:id="rId37"/>
    <p:sldId id="2022" r:id="rId38"/>
    <p:sldId id="1612" r:id="rId39"/>
    <p:sldId id="1613" r:id="rId40"/>
    <p:sldId id="1950" r:id="rId41"/>
    <p:sldId id="2014" r:id="rId42"/>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969"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9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FF"/>
    <a:srgbClr val="FDC5DD"/>
    <a:srgbClr val="66FF33"/>
    <a:srgbClr val="FF00FF"/>
    <a:srgbClr val="00FF00"/>
    <a:srgbClr val="FF9933"/>
    <a:srgbClr val="339933"/>
    <a:srgbClr val="011893"/>
    <a:srgbClr val="F7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D0224-1F4A-436B-B487-5FF32AEE8B54}" v="2" dt="2021-10-13T18:19:47.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29" autoAdjust="0"/>
    <p:restoredTop sz="95830" autoAdjust="0"/>
  </p:normalViewPr>
  <p:slideViewPr>
    <p:cSldViewPr>
      <p:cViewPr varScale="1">
        <p:scale>
          <a:sx n="67" d="100"/>
          <a:sy n="67" d="100"/>
        </p:scale>
        <p:origin x="256" y="44"/>
      </p:cViewPr>
      <p:guideLst>
        <p:guide orient="horz" pos="1969"/>
        <p:guide/>
      </p:guideLst>
    </p:cSldViewPr>
  </p:slideViewPr>
  <p:outlineViewPr>
    <p:cViewPr>
      <p:scale>
        <a:sx n="33" d="100"/>
        <a:sy n="33" d="100"/>
      </p:scale>
      <p:origin x="0" y="-4531"/>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2347" y="48"/>
      </p:cViewPr>
      <p:guideLst>
        <p:guide orient="horz" pos="2957"/>
        <p:guide pos="2237"/>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unil\Desktop\CROWNBio%20studies\U2101%20PAN02%20-%20JAK%20i\E4695-U2101_Part_II_(Pan02)_SL74950_(9_8_2021).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sunil\Desktop\CROWNBio%20studies\U2101%20PAN02%20-%20JAK%20i\E4695-U2101_Part_II_(Pan02)_SL74950_(9_10_2021).xls"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unil\Desktop\CROWNBio%20studies\U2009%20tumor%20growth\06072021%20IHC%20Scoring%20Data%20of%20CD3%20CD4%20and%20CD8%20on%2018%20tumor%20samples_E4695-U2009%20(1).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unil\Desktop\CROWNBio%20studies\U2107%20antibody%20blocking%20with%20drugs\E4695-U2107%20A3%20SVV%20neutralizing%20Ab%20assay%20data%20analysis%20v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993346868226837E-2"/>
          <c:y val="2.4552866544997703E-2"/>
          <c:w val="0.74694783573806878"/>
          <c:h val="0.86310517529215358"/>
        </c:manualLayout>
      </c:layout>
      <c:bar3DChart>
        <c:barDir val="col"/>
        <c:grouping val="clustered"/>
        <c:varyColors val="0"/>
        <c:ser>
          <c:idx val="0"/>
          <c:order val="0"/>
          <c:tx>
            <c:strRef>
              <c:f>Sheet1!$A$2</c:f>
              <c:strCache>
                <c:ptCount val="1"/>
                <c:pt idx="0">
                  <c:v>Patient 11</c:v>
                </c:pt>
              </c:strCache>
            </c:strRef>
          </c:tx>
          <c:spPr>
            <a:solidFill>
              <a:schemeClr val="accent1"/>
            </a:solidFill>
            <a:ln w="8645">
              <a:solidFill>
                <a:schemeClr val="tx1"/>
              </a:solidFill>
              <a:prstDash val="solid"/>
            </a:ln>
          </c:spPr>
          <c:invertIfNegative val="0"/>
          <c:cat>
            <c:strRef>
              <c:f>Sheet1!$B$1:$C$1</c:f>
              <c:strCache>
                <c:ptCount val="2"/>
                <c:pt idx="0">
                  <c:v>No Infection</c:v>
                </c:pt>
                <c:pt idx="1">
                  <c:v>Infection</c:v>
                </c:pt>
              </c:strCache>
            </c:strRef>
          </c:cat>
          <c:val>
            <c:numRef>
              <c:f>Sheet1!$B$2:$C$2</c:f>
              <c:numCache>
                <c:formatCode>General</c:formatCode>
                <c:ptCount val="2"/>
                <c:pt idx="0">
                  <c:v>107</c:v>
                </c:pt>
              </c:numCache>
            </c:numRef>
          </c:val>
          <c:extLst>
            <c:ext xmlns:c16="http://schemas.microsoft.com/office/drawing/2014/chart" uri="{C3380CC4-5D6E-409C-BE32-E72D297353CC}">
              <c16:uniqueId val="{00000000-6E20-435F-82FB-4DD91C2937F3}"/>
            </c:ext>
          </c:extLst>
        </c:ser>
        <c:ser>
          <c:idx val="1"/>
          <c:order val="1"/>
          <c:tx>
            <c:strRef>
              <c:f>Sheet1!$A$3</c:f>
              <c:strCache>
                <c:ptCount val="1"/>
                <c:pt idx="0">
                  <c:v>Patient 3</c:v>
                </c:pt>
              </c:strCache>
            </c:strRef>
          </c:tx>
          <c:spPr>
            <a:solidFill>
              <a:schemeClr val="accent2"/>
            </a:solidFill>
            <a:ln w="8645">
              <a:solidFill>
                <a:schemeClr val="tx1"/>
              </a:solidFill>
              <a:prstDash val="solid"/>
            </a:ln>
          </c:spPr>
          <c:invertIfNegative val="0"/>
          <c:cat>
            <c:strRef>
              <c:f>Sheet1!$B$1:$C$1</c:f>
              <c:strCache>
                <c:ptCount val="2"/>
                <c:pt idx="0">
                  <c:v>No Infection</c:v>
                </c:pt>
                <c:pt idx="1">
                  <c:v>Infection</c:v>
                </c:pt>
              </c:strCache>
            </c:strRef>
          </c:cat>
          <c:val>
            <c:numRef>
              <c:f>Sheet1!$B$3:$C$3</c:f>
              <c:numCache>
                <c:formatCode>General</c:formatCode>
                <c:ptCount val="2"/>
                <c:pt idx="0">
                  <c:v>45</c:v>
                </c:pt>
              </c:numCache>
            </c:numRef>
          </c:val>
          <c:extLst>
            <c:ext xmlns:c16="http://schemas.microsoft.com/office/drawing/2014/chart" uri="{C3380CC4-5D6E-409C-BE32-E72D297353CC}">
              <c16:uniqueId val="{00000001-6E20-435F-82FB-4DD91C2937F3}"/>
            </c:ext>
          </c:extLst>
        </c:ser>
        <c:ser>
          <c:idx val="2"/>
          <c:order val="2"/>
          <c:tx>
            <c:strRef>
              <c:f>Sheet1!$A$4</c:f>
              <c:strCache>
                <c:ptCount val="1"/>
                <c:pt idx="0">
                  <c:v>Patient 19</c:v>
                </c:pt>
              </c:strCache>
            </c:strRef>
          </c:tx>
          <c:spPr>
            <a:solidFill>
              <a:schemeClr val="hlink"/>
            </a:solidFill>
            <a:ln w="8645">
              <a:solidFill>
                <a:schemeClr val="tx1"/>
              </a:solidFill>
              <a:prstDash val="solid"/>
            </a:ln>
          </c:spPr>
          <c:invertIfNegative val="0"/>
          <c:cat>
            <c:strRef>
              <c:f>Sheet1!$B$1:$C$1</c:f>
              <c:strCache>
                <c:ptCount val="2"/>
                <c:pt idx="0">
                  <c:v>No Infection</c:v>
                </c:pt>
                <c:pt idx="1">
                  <c:v>Infection</c:v>
                </c:pt>
              </c:strCache>
            </c:strRef>
          </c:cat>
          <c:val>
            <c:numRef>
              <c:f>Sheet1!$B$4:$C$4</c:f>
              <c:numCache>
                <c:formatCode>General</c:formatCode>
                <c:ptCount val="2"/>
                <c:pt idx="1">
                  <c:v>157</c:v>
                </c:pt>
              </c:numCache>
            </c:numRef>
          </c:val>
          <c:extLst>
            <c:ext xmlns:c16="http://schemas.microsoft.com/office/drawing/2014/chart" uri="{C3380CC4-5D6E-409C-BE32-E72D297353CC}">
              <c16:uniqueId val="{00000002-6E20-435F-82FB-4DD91C2937F3}"/>
            </c:ext>
          </c:extLst>
        </c:ser>
        <c:ser>
          <c:idx val="4"/>
          <c:order val="3"/>
          <c:tx>
            <c:strRef>
              <c:f>Sheet1!$A$5</c:f>
              <c:strCache>
                <c:ptCount val="1"/>
                <c:pt idx="0">
                  <c:v>patient 15</c:v>
                </c:pt>
              </c:strCache>
            </c:strRef>
          </c:tx>
          <c:spPr>
            <a:solidFill>
              <a:schemeClr val="bg2"/>
            </a:solidFill>
            <a:ln w="8645">
              <a:solidFill>
                <a:schemeClr val="tx1"/>
              </a:solidFill>
              <a:prstDash val="solid"/>
            </a:ln>
          </c:spPr>
          <c:invertIfNegative val="0"/>
          <c:cat>
            <c:strRef>
              <c:f>Sheet1!$B$1:$C$1</c:f>
              <c:strCache>
                <c:ptCount val="2"/>
                <c:pt idx="0">
                  <c:v>No Infection</c:v>
                </c:pt>
                <c:pt idx="1">
                  <c:v>Infection</c:v>
                </c:pt>
              </c:strCache>
            </c:strRef>
          </c:cat>
          <c:val>
            <c:numRef>
              <c:f>Sheet1!$B$5:$C$5</c:f>
              <c:numCache>
                <c:formatCode>General</c:formatCode>
                <c:ptCount val="2"/>
                <c:pt idx="1">
                  <c:v>260</c:v>
                </c:pt>
              </c:numCache>
            </c:numRef>
          </c:val>
          <c:extLst>
            <c:ext xmlns:c16="http://schemas.microsoft.com/office/drawing/2014/chart" uri="{C3380CC4-5D6E-409C-BE32-E72D297353CC}">
              <c16:uniqueId val="{00000003-6E20-435F-82FB-4DD91C2937F3}"/>
            </c:ext>
          </c:extLst>
        </c:ser>
        <c:ser>
          <c:idx val="5"/>
          <c:order val="4"/>
          <c:tx>
            <c:strRef>
              <c:f>Sheet1!$A$6</c:f>
              <c:strCache>
                <c:ptCount val="1"/>
                <c:pt idx="0">
                  <c:v>Patient 10</c:v>
                </c:pt>
              </c:strCache>
            </c:strRef>
          </c:tx>
          <c:spPr>
            <a:solidFill>
              <a:schemeClr val="tx2"/>
            </a:solidFill>
            <a:ln w="8645">
              <a:solidFill>
                <a:schemeClr val="tx1"/>
              </a:solidFill>
              <a:prstDash val="solid"/>
            </a:ln>
          </c:spPr>
          <c:invertIfNegative val="0"/>
          <c:cat>
            <c:strRef>
              <c:f>Sheet1!$B$1:$C$1</c:f>
              <c:strCache>
                <c:ptCount val="2"/>
                <c:pt idx="0">
                  <c:v>No Infection</c:v>
                </c:pt>
                <c:pt idx="1">
                  <c:v>Infection</c:v>
                </c:pt>
              </c:strCache>
            </c:strRef>
          </c:cat>
          <c:val>
            <c:numRef>
              <c:f>Sheet1!$B$6:$C$6</c:f>
              <c:numCache>
                <c:formatCode>General</c:formatCode>
                <c:ptCount val="2"/>
                <c:pt idx="1">
                  <c:v>281</c:v>
                </c:pt>
              </c:numCache>
            </c:numRef>
          </c:val>
          <c:extLst>
            <c:ext xmlns:c16="http://schemas.microsoft.com/office/drawing/2014/chart" uri="{C3380CC4-5D6E-409C-BE32-E72D297353CC}">
              <c16:uniqueId val="{00000004-6E20-435F-82FB-4DD91C2937F3}"/>
            </c:ext>
          </c:extLst>
        </c:ser>
        <c:ser>
          <c:idx val="6"/>
          <c:order val="5"/>
          <c:tx>
            <c:strRef>
              <c:f>Sheet1!$A$7</c:f>
              <c:strCache>
                <c:ptCount val="1"/>
                <c:pt idx="0">
                  <c:v>Patient 8</c:v>
                </c:pt>
              </c:strCache>
            </c:strRef>
          </c:tx>
          <c:spPr>
            <a:solidFill>
              <a:srgbClr val="0066CC"/>
            </a:solidFill>
            <a:ln w="8645">
              <a:solidFill>
                <a:schemeClr val="tx1"/>
              </a:solidFill>
              <a:prstDash val="solid"/>
            </a:ln>
          </c:spPr>
          <c:invertIfNegative val="0"/>
          <c:cat>
            <c:strRef>
              <c:f>Sheet1!$B$1:$C$1</c:f>
              <c:strCache>
                <c:ptCount val="2"/>
                <c:pt idx="0">
                  <c:v>No Infection</c:v>
                </c:pt>
                <c:pt idx="1">
                  <c:v>Infection</c:v>
                </c:pt>
              </c:strCache>
            </c:strRef>
          </c:cat>
          <c:val>
            <c:numRef>
              <c:f>Sheet1!$B$7:$C$7</c:f>
              <c:numCache>
                <c:formatCode>General</c:formatCode>
                <c:ptCount val="2"/>
                <c:pt idx="1">
                  <c:v>422</c:v>
                </c:pt>
              </c:numCache>
            </c:numRef>
          </c:val>
          <c:extLst>
            <c:ext xmlns:c16="http://schemas.microsoft.com/office/drawing/2014/chart" uri="{C3380CC4-5D6E-409C-BE32-E72D297353CC}">
              <c16:uniqueId val="{00000005-6E20-435F-82FB-4DD91C2937F3}"/>
            </c:ext>
          </c:extLst>
        </c:ser>
        <c:ser>
          <c:idx val="7"/>
          <c:order val="6"/>
          <c:tx>
            <c:strRef>
              <c:f>Sheet1!$A$8</c:f>
              <c:strCache>
                <c:ptCount val="1"/>
                <c:pt idx="0">
                  <c:v>Patient 6</c:v>
                </c:pt>
              </c:strCache>
            </c:strRef>
          </c:tx>
          <c:spPr>
            <a:solidFill>
              <a:srgbClr val="CCCCFF"/>
            </a:solidFill>
            <a:ln w="8645">
              <a:solidFill>
                <a:schemeClr val="tx1"/>
              </a:solidFill>
              <a:prstDash val="solid"/>
            </a:ln>
          </c:spPr>
          <c:invertIfNegative val="0"/>
          <c:cat>
            <c:strRef>
              <c:f>Sheet1!$B$1:$C$1</c:f>
              <c:strCache>
                <c:ptCount val="2"/>
                <c:pt idx="0">
                  <c:v>No Infection</c:v>
                </c:pt>
                <c:pt idx="1">
                  <c:v>Infection</c:v>
                </c:pt>
              </c:strCache>
            </c:strRef>
          </c:cat>
          <c:val>
            <c:numRef>
              <c:f>Sheet1!$B$8:$C$8</c:f>
              <c:numCache>
                <c:formatCode>General</c:formatCode>
                <c:ptCount val="2"/>
                <c:pt idx="1">
                  <c:v>46</c:v>
                </c:pt>
              </c:numCache>
            </c:numRef>
          </c:val>
          <c:extLst>
            <c:ext xmlns:c16="http://schemas.microsoft.com/office/drawing/2014/chart" uri="{C3380CC4-5D6E-409C-BE32-E72D297353CC}">
              <c16:uniqueId val="{00000006-6E20-435F-82FB-4DD91C2937F3}"/>
            </c:ext>
          </c:extLst>
        </c:ser>
        <c:ser>
          <c:idx val="8"/>
          <c:order val="7"/>
          <c:tx>
            <c:strRef>
              <c:f>Sheet1!$A$9</c:f>
              <c:strCache>
                <c:ptCount val="1"/>
                <c:pt idx="0">
                  <c:v>Patient 2</c:v>
                </c:pt>
              </c:strCache>
            </c:strRef>
          </c:tx>
          <c:spPr>
            <a:solidFill>
              <a:srgbClr val="FF0000"/>
            </a:solidFill>
            <a:ln w="8645">
              <a:solidFill>
                <a:schemeClr val="tx1"/>
              </a:solidFill>
              <a:prstDash val="solid"/>
            </a:ln>
          </c:spPr>
          <c:invertIfNegative val="0"/>
          <c:cat>
            <c:strRef>
              <c:f>Sheet1!$B$1:$C$1</c:f>
              <c:strCache>
                <c:ptCount val="2"/>
                <c:pt idx="0">
                  <c:v>No Infection</c:v>
                </c:pt>
                <c:pt idx="1">
                  <c:v>Infection</c:v>
                </c:pt>
              </c:strCache>
            </c:strRef>
          </c:cat>
          <c:val>
            <c:numRef>
              <c:f>Sheet1!$B$9:$C$9</c:f>
              <c:numCache>
                <c:formatCode>General</c:formatCode>
                <c:ptCount val="2"/>
                <c:pt idx="1">
                  <c:v>632</c:v>
                </c:pt>
              </c:numCache>
            </c:numRef>
          </c:val>
          <c:extLst>
            <c:ext xmlns:c16="http://schemas.microsoft.com/office/drawing/2014/chart" uri="{C3380CC4-5D6E-409C-BE32-E72D297353CC}">
              <c16:uniqueId val="{00000007-6E20-435F-82FB-4DD91C2937F3}"/>
            </c:ext>
          </c:extLst>
        </c:ser>
        <c:dLbls>
          <c:showLegendKey val="0"/>
          <c:showVal val="0"/>
          <c:showCatName val="0"/>
          <c:showSerName val="0"/>
          <c:showPercent val="0"/>
          <c:showBubbleSize val="0"/>
        </c:dLbls>
        <c:gapWidth val="150"/>
        <c:gapDepth val="0"/>
        <c:shape val="box"/>
        <c:axId val="761155792"/>
        <c:axId val="761161280"/>
        <c:axId val="0"/>
      </c:bar3DChart>
      <c:catAx>
        <c:axId val="761155792"/>
        <c:scaling>
          <c:orientation val="minMax"/>
        </c:scaling>
        <c:delete val="0"/>
        <c:axPos val="b"/>
        <c:numFmt formatCode="General" sourceLinked="1"/>
        <c:majorTickMark val="out"/>
        <c:minorTickMark val="none"/>
        <c:tickLblPos val="low"/>
        <c:spPr>
          <a:ln w="2161">
            <a:solidFill>
              <a:schemeClr val="tx1"/>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61161280"/>
        <c:crosses val="autoZero"/>
        <c:auto val="1"/>
        <c:lblAlgn val="ctr"/>
        <c:lblOffset val="100"/>
        <c:tickLblSkip val="1"/>
        <c:tickMarkSkip val="1"/>
        <c:noMultiLvlLbl val="0"/>
      </c:catAx>
      <c:valAx>
        <c:axId val="761161280"/>
        <c:scaling>
          <c:orientation val="minMax"/>
        </c:scaling>
        <c:delete val="0"/>
        <c:axPos val="l"/>
        <c:majorGridlines>
          <c:spPr>
            <a:ln w="2161">
              <a:solidFill>
                <a:schemeClr val="tx1"/>
              </a:solidFill>
              <a:prstDash val="solid"/>
            </a:ln>
          </c:spPr>
        </c:majorGridlines>
        <c:numFmt formatCode="General" sourceLinked="1"/>
        <c:majorTickMark val="out"/>
        <c:minorTickMark val="none"/>
        <c:tickLblPos val="nextTo"/>
        <c:spPr>
          <a:ln w="2161">
            <a:solidFill>
              <a:schemeClr val="tx1"/>
            </a:solidFill>
            <a:prstDash val="solid"/>
          </a:ln>
        </c:spPr>
        <c:txPr>
          <a:bodyPr rot="0" vert="horz"/>
          <a:lstStyle/>
          <a:p>
            <a:pPr>
              <a:defRPr sz="1225" b="1" i="0" u="none" strike="noStrike" baseline="0">
                <a:solidFill>
                  <a:schemeClr val="tx1"/>
                </a:solidFill>
                <a:latin typeface="Arial"/>
                <a:ea typeface="Arial"/>
                <a:cs typeface="Arial"/>
              </a:defRPr>
            </a:pPr>
            <a:endParaRPr lang="en-US"/>
          </a:p>
        </c:txPr>
        <c:crossAx val="761155792"/>
        <c:crosses val="autoZero"/>
        <c:crossBetween val="between"/>
      </c:valAx>
      <c:spPr>
        <a:noFill/>
        <a:ln w="17290">
          <a:noFill/>
        </a:ln>
      </c:spPr>
    </c:plotArea>
    <c:legend>
      <c:legendPos val="r"/>
      <c:layout>
        <c:manualLayout>
          <c:xMode val="edge"/>
          <c:yMode val="edge"/>
          <c:x val="0.80754053609152499"/>
          <c:y val="0.26281593001794012"/>
          <c:w val="0.16537180910099888"/>
          <c:h val="0.46911519198664442"/>
        </c:manualLayout>
      </c:layout>
      <c:overlay val="0"/>
      <c:spPr>
        <a:noFill/>
        <a:ln w="2161">
          <a:solidFill>
            <a:schemeClr val="tx1"/>
          </a:solidFill>
          <a:prstDash val="solid"/>
        </a:ln>
      </c:spPr>
      <c:txPr>
        <a:bodyPr/>
        <a:lstStyle/>
        <a:p>
          <a:pPr>
            <a:defRPr sz="1127"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22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19714411031368E-2"/>
          <c:y val="6.597590281819167E-2"/>
          <c:w val="0.86415907160444272"/>
          <c:h val="0.85580958922616435"/>
        </c:manualLayout>
      </c:layout>
      <c:scatterChart>
        <c:scatterStyle val="lineMarker"/>
        <c:varyColors val="0"/>
        <c:ser>
          <c:idx val="0"/>
          <c:order val="0"/>
          <c:tx>
            <c:strRef>
              <c:f>Sheet1!$B$2</c:f>
              <c:strCache>
                <c:ptCount val="1"/>
                <c:pt idx="0">
                  <c:v>PBS</c:v>
                </c:pt>
              </c:strCache>
            </c:strRef>
          </c:tx>
          <c:spPr>
            <a:ln w="38100" cap="rnd">
              <a:solidFill>
                <a:schemeClr val="accent1">
                  <a:lumMod val="25000"/>
                </a:schemeClr>
              </a:solidFill>
              <a:round/>
            </a:ln>
            <a:effectLst/>
          </c:spPr>
          <c:marker>
            <c:symbol val="circle"/>
            <c:size val="5"/>
            <c:spPr>
              <a:solidFill>
                <a:schemeClr val="accent1"/>
              </a:solidFill>
              <a:ln w="38100">
                <a:solidFill>
                  <a:schemeClr val="accent1">
                    <a:lumMod val="25000"/>
                  </a:schemeClr>
                </a:solidFill>
              </a:ln>
              <a:effectLst/>
            </c:spPr>
          </c:marker>
          <c:errBars>
            <c:errDir val="y"/>
            <c:errBarType val="plus"/>
            <c:errValType val="cust"/>
            <c:noEndCap val="0"/>
            <c:plus>
              <c:numRef>
                <c:f>Sheet1!$C$3:$C$9</c:f>
                <c:numCache>
                  <c:formatCode>General</c:formatCode>
                  <c:ptCount val="7"/>
                  <c:pt idx="0">
                    <c:v>8.463547476924651</c:v>
                  </c:pt>
                  <c:pt idx="1">
                    <c:v>17.47271027630352</c:v>
                  </c:pt>
                  <c:pt idx="2">
                    <c:v>23.347208704796895</c:v>
                  </c:pt>
                  <c:pt idx="3">
                    <c:v>31.894294086387891</c:v>
                  </c:pt>
                  <c:pt idx="4">
                    <c:v>65.058138957743552</c:v>
                  </c:pt>
                  <c:pt idx="5">
                    <c:v>64.871025370669912</c:v>
                  </c:pt>
                  <c:pt idx="6">
                    <c:v>112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Sheet1!$A$3:$A$9</c:f>
              <c:numCache>
                <c:formatCode>General</c:formatCode>
                <c:ptCount val="7"/>
                <c:pt idx="0">
                  <c:v>0</c:v>
                </c:pt>
                <c:pt idx="1">
                  <c:v>2</c:v>
                </c:pt>
                <c:pt idx="2">
                  <c:v>6</c:v>
                </c:pt>
                <c:pt idx="3">
                  <c:v>9</c:v>
                </c:pt>
                <c:pt idx="4">
                  <c:v>13</c:v>
                </c:pt>
                <c:pt idx="5">
                  <c:v>16</c:v>
                </c:pt>
                <c:pt idx="6">
                  <c:v>20</c:v>
                </c:pt>
              </c:numCache>
            </c:numRef>
          </c:xVal>
          <c:yVal>
            <c:numRef>
              <c:f>Sheet1!$B$3:$B$9</c:f>
              <c:numCache>
                <c:formatCode>####0.00</c:formatCode>
                <c:ptCount val="7"/>
                <c:pt idx="0">
                  <c:v>88.942090124999993</c:v>
                </c:pt>
                <c:pt idx="1">
                  <c:v>118.0721148125</c:v>
                </c:pt>
                <c:pt idx="2">
                  <c:v>175.82787118750002</c:v>
                </c:pt>
                <c:pt idx="3">
                  <c:v>120.8125636875</c:v>
                </c:pt>
                <c:pt idx="4">
                  <c:v>347.10795006250004</c:v>
                </c:pt>
                <c:pt idx="5">
                  <c:v>403.91046191666669</c:v>
                </c:pt>
                <c:pt idx="6">
                  <c:v>524</c:v>
                </c:pt>
              </c:numCache>
            </c:numRef>
          </c:yVal>
          <c:smooth val="0"/>
          <c:extLst>
            <c:ext xmlns:c16="http://schemas.microsoft.com/office/drawing/2014/chart" uri="{C3380CC4-5D6E-409C-BE32-E72D297353CC}">
              <c16:uniqueId val="{00000000-4CB0-47BD-9481-1AC6BE7D9D62}"/>
            </c:ext>
          </c:extLst>
        </c:ser>
        <c:ser>
          <c:idx val="4"/>
          <c:order val="1"/>
          <c:tx>
            <c:strRef>
              <c:f>Sheet1!$F$2</c:f>
              <c:strCache>
                <c:ptCount val="1"/>
                <c:pt idx="0">
                  <c:v>SVV</c:v>
                </c:pt>
              </c:strCache>
            </c:strRef>
          </c:tx>
          <c:spPr>
            <a:ln w="38100" cap="rnd">
              <a:solidFill>
                <a:srgbClr val="7030A0"/>
              </a:solidFill>
              <a:round/>
            </a:ln>
            <a:effectLst/>
          </c:spPr>
          <c:marker>
            <c:symbol val="circle"/>
            <c:size val="5"/>
            <c:spPr>
              <a:solidFill>
                <a:srgbClr val="7030A0"/>
              </a:solidFill>
              <a:ln w="38100">
                <a:solidFill>
                  <a:srgbClr val="00B050"/>
                </a:solidFill>
              </a:ln>
              <a:effectLst/>
            </c:spPr>
          </c:marker>
          <c:errBars>
            <c:errDir val="y"/>
            <c:errBarType val="plus"/>
            <c:errValType val="cust"/>
            <c:noEndCap val="0"/>
            <c:plus>
              <c:numRef>
                <c:f>Sheet1!$G$3:$G$9</c:f>
                <c:numCache>
                  <c:formatCode>General</c:formatCode>
                  <c:ptCount val="7"/>
                  <c:pt idx="0">
                    <c:v>5.3252265085690826</c:v>
                  </c:pt>
                  <c:pt idx="1">
                    <c:v>20.097263494824517</c:v>
                  </c:pt>
                  <c:pt idx="2">
                    <c:v>8.3281512384641392</c:v>
                  </c:pt>
                  <c:pt idx="3">
                    <c:v>11.878287408044956</c:v>
                  </c:pt>
                  <c:pt idx="4">
                    <c:v>19.368504938828707</c:v>
                  </c:pt>
                  <c:pt idx="5">
                    <c:v>63.285928853343279</c:v>
                  </c:pt>
                  <c:pt idx="6">
                    <c:v>67</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Sheet1!$A$3:$A$9</c:f>
              <c:numCache>
                <c:formatCode>General</c:formatCode>
                <c:ptCount val="7"/>
                <c:pt idx="0">
                  <c:v>0</c:v>
                </c:pt>
                <c:pt idx="1">
                  <c:v>2</c:v>
                </c:pt>
                <c:pt idx="2">
                  <c:v>6</c:v>
                </c:pt>
                <c:pt idx="3">
                  <c:v>9</c:v>
                </c:pt>
                <c:pt idx="4">
                  <c:v>13</c:v>
                </c:pt>
                <c:pt idx="5">
                  <c:v>16</c:v>
                </c:pt>
                <c:pt idx="6">
                  <c:v>20</c:v>
                </c:pt>
              </c:numCache>
            </c:numRef>
          </c:xVal>
          <c:yVal>
            <c:numRef>
              <c:f>Sheet1!$F$3:$F$9</c:f>
              <c:numCache>
                <c:formatCode>####0.00</c:formatCode>
                <c:ptCount val="7"/>
                <c:pt idx="0">
                  <c:v>93.345453999999975</c:v>
                </c:pt>
                <c:pt idx="1">
                  <c:v>98.87376912500001</c:v>
                </c:pt>
                <c:pt idx="2">
                  <c:v>67.460485625000004</c:v>
                </c:pt>
                <c:pt idx="3">
                  <c:v>69.112299187499985</c:v>
                </c:pt>
                <c:pt idx="4">
                  <c:v>101.3044425625</c:v>
                </c:pt>
                <c:pt idx="5">
                  <c:v>274.35415125000003</c:v>
                </c:pt>
                <c:pt idx="6">
                  <c:v>316</c:v>
                </c:pt>
              </c:numCache>
            </c:numRef>
          </c:yVal>
          <c:smooth val="0"/>
          <c:extLst>
            <c:ext xmlns:c16="http://schemas.microsoft.com/office/drawing/2014/chart" uri="{C3380CC4-5D6E-409C-BE32-E72D297353CC}">
              <c16:uniqueId val="{00000001-4CB0-47BD-9481-1AC6BE7D9D62}"/>
            </c:ext>
          </c:extLst>
        </c:ser>
        <c:ser>
          <c:idx val="5"/>
          <c:order val="2"/>
          <c:tx>
            <c:strRef>
              <c:f>Sheet1!$H$2</c:f>
              <c:strCache>
                <c:ptCount val="1"/>
                <c:pt idx="0">
                  <c:v>aPD-1</c:v>
                </c:pt>
              </c:strCache>
            </c:strRef>
          </c:tx>
          <c:spPr>
            <a:ln w="38100" cap="rnd">
              <a:solidFill>
                <a:srgbClr val="00B050"/>
              </a:solidFill>
              <a:round/>
            </a:ln>
            <a:effectLst/>
          </c:spPr>
          <c:marker>
            <c:symbol val="circle"/>
            <c:size val="5"/>
            <c:spPr>
              <a:solidFill>
                <a:srgbClr val="7030A0"/>
              </a:solidFill>
              <a:ln w="38100">
                <a:solidFill>
                  <a:srgbClr val="00B050"/>
                </a:solidFill>
              </a:ln>
              <a:effectLst/>
            </c:spPr>
          </c:marker>
          <c:errBars>
            <c:errDir val="y"/>
            <c:errBarType val="plus"/>
            <c:errValType val="cust"/>
            <c:noEndCap val="0"/>
            <c:plus>
              <c:numRef>
                <c:f>Sheet1!$I$3:$I$9</c:f>
                <c:numCache>
                  <c:formatCode>General</c:formatCode>
                  <c:ptCount val="7"/>
                  <c:pt idx="0">
                    <c:v>7.0388271890837464</c:v>
                  </c:pt>
                  <c:pt idx="1">
                    <c:v>20.238586917522902</c:v>
                  </c:pt>
                  <c:pt idx="2">
                    <c:v>4.9104414182981477</c:v>
                  </c:pt>
                  <c:pt idx="3">
                    <c:v>10.956600307522505</c:v>
                  </c:pt>
                  <c:pt idx="4">
                    <c:v>25.674109749062833</c:v>
                  </c:pt>
                  <c:pt idx="5">
                    <c:v>20.52361186782117</c:v>
                  </c:pt>
                  <c:pt idx="6">
                    <c:v>36</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Sheet1!$A$3:$A$9</c:f>
              <c:numCache>
                <c:formatCode>General</c:formatCode>
                <c:ptCount val="7"/>
                <c:pt idx="0">
                  <c:v>0</c:v>
                </c:pt>
                <c:pt idx="1">
                  <c:v>2</c:v>
                </c:pt>
                <c:pt idx="2">
                  <c:v>6</c:v>
                </c:pt>
                <c:pt idx="3">
                  <c:v>9</c:v>
                </c:pt>
                <c:pt idx="4">
                  <c:v>13</c:v>
                </c:pt>
                <c:pt idx="5">
                  <c:v>16</c:v>
                </c:pt>
                <c:pt idx="6">
                  <c:v>20</c:v>
                </c:pt>
              </c:numCache>
            </c:numRef>
          </c:xVal>
          <c:yVal>
            <c:numRef>
              <c:f>Sheet1!$H$3:$H$9</c:f>
              <c:numCache>
                <c:formatCode>####0.00</c:formatCode>
                <c:ptCount val="7"/>
                <c:pt idx="0">
                  <c:v>86.192603187499998</c:v>
                </c:pt>
                <c:pt idx="1">
                  <c:v>99.133277937499983</c:v>
                </c:pt>
                <c:pt idx="2">
                  <c:v>60.430650062499993</c:v>
                </c:pt>
                <c:pt idx="3">
                  <c:v>61.014701499999994</c:v>
                </c:pt>
                <c:pt idx="4">
                  <c:v>90.897566999999995</c:v>
                </c:pt>
                <c:pt idx="5">
                  <c:v>120.52002508333334</c:v>
                </c:pt>
                <c:pt idx="6">
                  <c:v>198</c:v>
                </c:pt>
              </c:numCache>
            </c:numRef>
          </c:yVal>
          <c:smooth val="0"/>
          <c:extLst>
            <c:ext xmlns:c16="http://schemas.microsoft.com/office/drawing/2014/chart" uri="{C3380CC4-5D6E-409C-BE32-E72D297353CC}">
              <c16:uniqueId val="{00000002-4CB0-47BD-9481-1AC6BE7D9D62}"/>
            </c:ext>
          </c:extLst>
        </c:ser>
        <c:ser>
          <c:idx val="6"/>
          <c:order val="3"/>
          <c:tx>
            <c:strRef>
              <c:f>Sheet1!$J$2</c:f>
              <c:strCache>
                <c:ptCount val="1"/>
                <c:pt idx="0">
                  <c:v>SVV+aPD1</c:v>
                </c:pt>
              </c:strCache>
            </c:strRef>
          </c:tx>
          <c:spPr>
            <a:ln w="57150" cap="rnd">
              <a:solidFill>
                <a:schemeClr val="accent1">
                  <a:lumMod val="60000"/>
                </a:schemeClr>
              </a:solidFill>
              <a:prstDash val="sysDot"/>
              <a:round/>
            </a:ln>
            <a:effectLst/>
          </c:spPr>
          <c:marker>
            <c:symbol val="circle"/>
            <c:size val="5"/>
            <c:spPr>
              <a:solidFill>
                <a:schemeClr val="accent1">
                  <a:lumMod val="60000"/>
                </a:schemeClr>
              </a:solidFill>
              <a:ln w="57150">
                <a:solidFill>
                  <a:schemeClr val="accent1">
                    <a:lumMod val="60000"/>
                  </a:schemeClr>
                </a:solidFill>
                <a:prstDash val="sysDot"/>
              </a:ln>
              <a:effectLst/>
            </c:spPr>
          </c:marker>
          <c:errBars>
            <c:errDir val="y"/>
            <c:errBarType val="plus"/>
            <c:errValType val="cust"/>
            <c:noEndCap val="0"/>
            <c:plus>
              <c:numRef>
                <c:f>Sheet1!$K$3:$K$9</c:f>
                <c:numCache>
                  <c:formatCode>General</c:formatCode>
                  <c:ptCount val="7"/>
                  <c:pt idx="0">
                    <c:v>5.7655866241632188</c:v>
                  </c:pt>
                  <c:pt idx="1">
                    <c:v>13.662461768084336</c:v>
                  </c:pt>
                  <c:pt idx="2">
                    <c:v>5.3442362760008857</c:v>
                  </c:pt>
                  <c:pt idx="3">
                    <c:v>5.7585040763605333</c:v>
                  </c:pt>
                  <c:pt idx="4">
                    <c:v>5.9199113222324558</c:v>
                  </c:pt>
                  <c:pt idx="5">
                    <c:v>22.902519022487859</c:v>
                  </c:pt>
                  <c:pt idx="6">
                    <c:v>53</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Sheet1!$A$3:$A$9</c:f>
              <c:numCache>
                <c:formatCode>General</c:formatCode>
                <c:ptCount val="7"/>
                <c:pt idx="0">
                  <c:v>0</c:v>
                </c:pt>
                <c:pt idx="1">
                  <c:v>2</c:v>
                </c:pt>
                <c:pt idx="2">
                  <c:v>6</c:v>
                </c:pt>
                <c:pt idx="3">
                  <c:v>9</c:v>
                </c:pt>
                <c:pt idx="4">
                  <c:v>13</c:v>
                </c:pt>
                <c:pt idx="5">
                  <c:v>16</c:v>
                </c:pt>
                <c:pt idx="6">
                  <c:v>20</c:v>
                </c:pt>
              </c:numCache>
            </c:numRef>
          </c:xVal>
          <c:yVal>
            <c:numRef>
              <c:f>Sheet1!$J$3:$J$9</c:f>
              <c:numCache>
                <c:formatCode>####0.00</c:formatCode>
                <c:ptCount val="7"/>
                <c:pt idx="0">
                  <c:v>85.13756406249999</c:v>
                </c:pt>
                <c:pt idx="1">
                  <c:v>84.234532124999987</c:v>
                </c:pt>
                <c:pt idx="2">
                  <c:v>54.736833062499997</c:v>
                </c:pt>
                <c:pt idx="3">
                  <c:v>40.602510687500001</c:v>
                </c:pt>
                <c:pt idx="4">
                  <c:v>46.77440575</c:v>
                </c:pt>
                <c:pt idx="5">
                  <c:v>92.640434249999998</c:v>
                </c:pt>
                <c:pt idx="6">
                  <c:v>255</c:v>
                </c:pt>
              </c:numCache>
            </c:numRef>
          </c:yVal>
          <c:smooth val="0"/>
          <c:extLst>
            <c:ext xmlns:c16="http://schemas.microsoft.com/office/drawing/2014/chart" uri="{C3380CC4-5D6E-409C-BE32-E72D297353CC}">
              <c16:uniqueId val="{00000003-4CB0-47BD-9481-1AC6BE7D9D62}"/>
            </c:ext>
          </c:extLst>
        </c:ser>
        <c:ser>
          <c:idx val="7"/>
          <c:order val="4"/>
          <c:tx>
            <c:strRef>
              <c:f>Sheet1!$L$2</c:f>
              <c:strCache>
                <c:ptCount val="1"/>
                <c:pt idx="0">
                  <c:v>aPD1+aCTLA4</c:v>
                </c:pt>
              </c:strCache>
            </c:strRef>
          </c:tx>
          <c:spPr>
            <a:ln w="38100" cap="rnd">
              <a:solidFill>
                <a:schemeClr val="accent4">
                  <a:lumMod val="75000"/>
                </a:schemeClr>
              </a:solidFill>
              <a:prstDash val="sysDash"/>
              <a:round/>
            </a:ln>
            <a:effectLst/>
          </c:spPr>
          <c:marker>
            <c:symbol val="circle"/>
            <c:size val="5"/>
            <c:spPr>
              <a:solidFill>
                <a:schemeClr val="accent2">
                  <a:lumMod val="60000"/>
                </a:schemeClr>
              </a:solidFill>
              <a:ln w="38100">
                <a:solidFill>
                  <a:schemeClr val="accent4">
                    <a:lumMod val="75000"/>
                  </a:schemeClr>
                </a:solidFill>
                <a:prstDash val="sysDash"/>
              </a:ln>
              <a:effectLst/>
            </c:spPr>
          </c:marker>
          <c:errBars>
            <c:errDir val="y"/>
            <c:errBarType val="plus"/>
            <c:errValType val="cust"/>
            <c:noEndCap val="0"/>
            <c:plus>
              <c:numRef>
                <c:f>Sheet1!$M$3:$M$9</c:f>
                <c:numCache>
                  <c:formatCode>General</c:formatCode>
                  <c:ptCount val="7"/>
                  <c:pt idx="0">
                    <c:v>4.4972039588040671</c:v>
                  </c:pt>
                  <c:pt idx="1">
                    <c:v>15.217355711412095</c:v>
                  </c:pt>
                  <c:pt idx="2">
                    <c:v>13.193341273615081</c:v>
                  </c:pt>
                  <c:pt idx="3">
                    <c:v>13.965321308264713</c:v>
                  </c:pt>
                  <c:pt idx="4">
                    <c:v>17.32978691135618</c:v>
                  </c:pt>
                  <c:pt idx="5">
                    <c:v>21.935731476352526</c:v>
                  </c:pt>
                  <c:pt idx="6">
                    <c:v>36</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Sheet1!$A$3:$A$9</c:f>
              <c:numCache>
                <c:formatCode>General</c:formatCode>
                <c:ptCount val="7"/>
                <c:pt idx="0">
                  <c:v>0</c:v>
                </c:pt>
                <c:pt idx="1">
                  <c:v>2</c:v>
                </c:pt>
                <c:pt idx="2">
                  <c:v>6</c:v>
                </c:pt>
                <c:pt idx="3">
                  <c:v>9</c:v>
                </c:pt>
                <c:pt idx="4">
                  <c:v>13</c:v>
                </c:pt>
                <c:pt idx="5">
                  <c:v>16</c:v>
                </c:pt>
                <c:pt idx="6">
                  <c:v>20</c:v>
                </c:pt>
              </c:numCache>
            </c:numRef>
          </c:xVal>
          <c:yVal>
            <c:numRef>
              <c:f>Sheet1!$L$3:$L$9</c:f>
              <c:numCache>
                <c:formatCode>####0.00</c:formatCode>
                <c:ptCount val="7"/>
                <c:pt idx="0">
                  <c:v>89.854291624999988</c:v>
                </c:pt>
                <c:pt idx="1">
                  <c:v>107.36354018750001</c:v>
                </c:pt>
                <c:pt idx="2">
                  <c:v>87.534012187500011</c:v>
                </c:pt>
                <c:pt idx="3">
                  <c:v>61.715067312499997</c:v>
                </c:pt>
                <c:pt idx="4">
                  <c:v>47.310308625000005</c:v>
                </c:pt>
                <c:pt idx="5">
                  <c:v>43.674869833333332</c:v>
                </c:pt>
                <c:pt idx="6">
                  <c:v>71</c:v>
                </c:pt>
              </c:numCache>
            </c:numRef>
          </c:yVal>
          <c:smooth val="0"/>
          <c:extLst>
            <c:ext xmlns:c16="http://schemas.microsoft.com/office/drawing/2014/chart" uri="{C3380CC4-5D6E-409C-BE32-E72D297353CC}">
              <c16:uniqueId val="{00000004-4CB0-47BD-9481-1AC6BE7D9D62}"/>
            </c:ext>
          </c:extLst>
        </c:ser>
        <c:ser>
          <c:idx val="8"/>
          <c:order val="5"/>
          <c:tx>
            <c:strRef>
              <c:f>Sheet1!$N$2</c:f>
              <c:strCache>
                <c:ptCount val="1"/>
                <c:pt idx="0">
                  <c:v>SVV+aPD1+aCTLA4</c:v>
                </c:pt>
              </c:strCache>
            </c:strRef>
          </c:tx>
          <c:spPr>
            <a:ln w="38100" cap="rnd">
              <a:solidFill>
                <a:srgbClr val="C00000"/>
              </a:solidFill>
              <a:round/>
            </a:ln>
            <a:effectLst/>
          </c:spPr>
          <c:marker>
            <c:symbol val="circle"/>
            <c:size val="5"/>
            <c:spPr>
              <a:solidFill>
                <a:srgbClr val="C00000"/>
              </a:solidFill>
              <a:ln w="38100">
                <a:solidFill>
                  <a:srgbClr val="C00000"/>
                </a:solidFill>
              </a:ln>
              <a:effectLst/>
            </c:spPr>
          </c:marker>
          <c:errBars>
            <c:errDir val="y"/>
            <c:errBarType val="plus"/>
            <c:errValType val="cust"/>
            <c:noEndCap val="0"/>
            <c:plus>
              <c:numRef>
                <c:f>Sheet1!$O$3:$O$9</c:f>
                <c:numCache>
                  <c:formatCode>General</c:formatCode>
                  <c:ptCount val="7"/>
                  <c:pt idx="0">
                    <c:v>8.9829631064211437</c:v>
                  </c:pt>
                  <c:pt idx="1">
                    <c:v>13.54283616431354</c:v>
                  </c:pt>
                  <c:pt idx="2">
                    <c:v>7.1800005467549859</c:v>
                  </c:pt>
                  <c:pt idx="3">
                    <c:v>7.9925276076083627</c:v>
                  </c:pt>
                  <c:pt idx="4">
                    <c:v>10.308944391016567</c:v>
                  </c:pt>
                  <c:pt idx="5">
                    <c:v>2.0155644370746373</c:v>
                  </c:pt>
                  <c:pt idx="6">
                    <c:v>0.7</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Sheet1!$A$3:$A$9</c:f>
              <c:numCache>
                <c:formatCode>General</c:formatCode>
                <c:ptCount val="7"/>
                <c:pt idx="0">
                  <c:v>0</c:v>
                </c:pt>
                <c:pt idx="1">
                  <c:v>2</c:v>
                </c:pt>
                <c:pt idx="2">
                  <c:v>6</c:v>
                </c:pt>
                <c:pt idx="3">
                  <c:v>9</c:v>
                </c:pt>
                <c:pt idx="4">
                  <c:v>13</c:v>
                </c:pt>
                <c:pt idx="5">
                  <c:v>16</c:v>
                </c:pt>
                <c:pt idx="6">
                  <c:v>20</c:v>
                </c:pt>
              </c:numCache>
            </c:numRef>
          </c:xVal>
          <c:yVal>
            <c:numRef>
              <c:f>Sheet1!$N$3:$N$9</c:f>
              <c:numCache>
                <c:formatCode>####0.00</c:formatCode>
                <c:ptCount val="7"/>
                <c:pt idx="0">
                  <c:v>92.583269937499992</c:v>
                </c:pt>
                <c:pt idx="1">
                  <c:v>91.698125937500009</c:v>
                </c:pt>
                <c:pt idx="2">
                  <c:v>53.591328625000003</c:v>
                </c:pt>
                <c:pt idx="3">
                  <c:v>42.359394187500001</c:v>
                </c:pt>
                <c:pt idx="4">
                  <c:v>24.975184875</c:v>
                </c:pt>
                <c:pt idx="5">
                  <c:v>4.25</c:v>
                </c:pt>
                <c:pt idx="6">
                  <c:v>0.7</c:v>
                </c:pt>
              </c:numCache>
            </c:numRef>
          </c:yVal>
          <c:smooth val="0"/>
          <c:extLst>
            <c:ext xmlns:c16="http://schemas.microsoft.com/office/drawing/2014/chart" uri="{C3380CC4-5D6E-409C-BE32-E72D297353CC}">
              <c16:uniqueId val="{00000005-4CB0-47BD-9481-1AC6BE7D9D62}"/>
            </c:ext>
          </c:extLst>
        </c:ser>
        <c:dLbls>
          <c:showLegendKey val="0"/>
          <c:showVal val="0"/>
          <c:showCatName val="0"/>
          <c:showSerName val="0"/>
          <c:showPercent val="0"/>
          <c:showBubbleSize val="0"/>
        </c:dLbls>
        <c:axId val="939613856"/>
        <c:axId val="939606408"/>
      </c:scatterChart>
      <c:valAx>
        <c:axId val="939613856"/>
        <c:scaling>
          <c:orientation val="minMax"/>
          <c:max val="25"/>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Treatment Day</a:t>
                </a:r>
              </a:p>
            </c:rich>
          </c:tx>
          <c:layout>
            <c:manualLayout>
              <c:xMode val="edge"/>
              <c:yMode val="edge"/>
              <c:x val="0.47754465944374158"/>
              <c:y val="0.9418543183007812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39606408"/>
        <c:crosses val="autoZero"/>
        <c:crossBetween val="midCat"/>
      </c:valAx>
      <c:valAx>
        <c:axId val="939606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Tumor Volume (mm3)</a:t>
                </a:r>
              </a:p>
            </c:rich>
          </c:tx>
          <c:layout>
            <c:manualLayout>
              <c:xMode val="edge"/>
              <c:yMode val="edge"/>
              <c:x val="7.9949155194926971E-3"/>
              <c:y val="0.3614162390994557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39613856"/>
        <c:crosses val="autoZero"/>
        <c:crossBetween val="midCat"/>
      </c:valAx>
      <c:spPr>
        <a:noFill/>
        <a:ln w="19050">
          <a:solidFill>
            <a:sysClr val="windowText" lastClr="000000"/>
          </a:solidFill>
        </a:ln>
        <a:effectLst/>
      </c:spPr>
    </c:plotArea>
    <c:legend>
      <c:legendPos val="b"/>
      <c:layout>
        <c:manualLayout>
          <c:xMode val="edge"/>
          <c:yMode val="edge"/>
          <c:x val="0.1140362006410555"/>
          <c:y val="0.14074925221054127"/>
          <c:w val="0.25493020525631371"/>
          <c:h val="0.442463266071361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9161114476075"/>
          <c:y val="6.986111374632388E-2"/>
          <c:w val="0.84589129483814518"/>
          <c:h val="0.84588764946048411"/>
        </c:manualLayout>
      </c:layout>
      <c:lineChart>
        <c:grouping val="standard"/>
        <c:varyColors val="0"/>
        <c:ser>
          <c:idx val="0"/>
          <c:order val="0"/>
          <c:tx>
            <c:strRef>
              <c:f>'edit tumor vol'!$B$5</c:f>
              <c:strCache>
                <c:ptCount val="1"/>
                <c:pt idx="0">
                  <c:v>PBS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'edit tumor vol'!$C$4:$O$4</c:f>
              <c:numCache>
                <c:formatCode>####0</c:formatCode>
                <c:ptCount val="13"/>
                <c:pt idx="0">
                  <c:v>0</c:v>
                </c:pt>
                <c:pt idx="1">
                  <c:v>2</c:v>
                </c:pt>
                <c:pt idx="2">
                  <c:v>6</c:v>
                </c:pt>
                <c:pt idx="3">
                  <c:v>9</c:v>
                </c:pt>
                <c:pt idx="4">
                  <c:v>13</c:v>
                </c:pt>
                <c:pt idx="5">
                  <c:v>16</c:v>
                </c:pt>
                <c:pt idx="6">
                  <c:v>20</c:v>
                </c:pt>
                <c:pt idx="7">
                  <c:v>23</c:v>
                </c:pt>
                <c:pt idx="8">
                  <c:v>27</c:v>
                </c:pt>
                <c:pt idx="9">
                  <c:v>30</c:v>
                </c:pt>
                <c:pt idx="10">
                  <c:v>33</c:v>
                </c:pt>
                <c:pt idx="11">
                  <c:v>37</c:v>
                </c:pt>
                <c:pt idx="12">
                  <c:v>41</c:v>
                </c:pt>
              </c:numCache>
            </c:numRef>
          </c:cat>
          <c:val>
            <c:numRef>
              <c:f>'edit tumor vol'!$C$5:$O$5</c:f>
              <c:numCache>
                <c:formatCode>####0.00</c:formatCode>
                <c:ptCount val="13"/>
                <c:pt idx="0">
                  <c:v>88.942090124999993</c:v>
                </c:pt>
                <c:pt idx="1">
                  <c:v>118.07211481249999</c:v>
                </c:pt>
                <c:pt idx="2">
                  <c:v>175.82787118750002</c:v>
                </c:pt>
                <c:pt idx="3">
                  <c:v>120.8125636875</c:v>
                </c:pt>
                <c:pt idx="4">
                  <c:v>347.10795006249998</c:v>
                </c:pt>
                <c:pt idx="5">
                  <c:v>403.91046191666663</c:v>
                </c:pt>
                <c:pt idx="6">
                  <c:v>524.77975291666678</c:v>
                </c:pt>
                <c:pt idx="7">
                  <c:v>752.05765883333345</c:v>
                </c:pt>
                <c:pt idx="8">
                  <c:v>822.49769241666672</c:v>
                </c:pt>
                <c:pt idx="9">
                  <c:v>1145.11432425</c:v>
                </c:pt>
                <c:pt idx="10">
                  <c:v>1645.8274079999999</c:v>
                </c:pt>
                <c:pt idx="11">
                  <c:v>1980.8278866666669</c:v>
                </c:pt>
                <c:pt idx="12" formatCode="General">
                  <c:v>2454.2242190000002</c:v>
                </c:pt>
              </c:numCache>
            </c:numRef>
          </c:val>
          <c:smooth val="0"/>
          <c:extLst>
            <c:ext xmlns:c16="http://schemas.microsoft.com/office/drawing/2014/chart" uri="{C3380CC4-5D6E-409C-BE32-E72D297353CC}">
              <c16:uniqueId val="{00000000-30F4-4DBD-8107-14D9DD88962D}"/>
            </c:ext>
          </c:extLst>
        </c:ser>
        <c:ser>
          <c:idx val="5"/>
          <c:order val="1"/>
          <c:tx>
            <c:strRef>
              <c:f>'edit tumor vol'!$B$7</c:f>
              <c:strCache>
                <c:ptCount val="1"/>
                <c:pt idx="0">
                  <c:v>SVV dose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'edit tumor vol'!$C$4:$O$4</c:f>
              <c:numCache>
                <c:formatCode>####0</c:formatCode>
                <c:ptCount val="13"/>
                <c:pt idx="0">
                  <c:v>0</c:v>
                </c:pt>
                <c:pt idx="1">
                  <c:v>2</c:v>
                </c:pt>
                <c:pt idx="2">
                  <c:v>6</c:v>
                </c:pt>
                <c:pt idx="3">
                  <c:v>9</c:v>
                </c:pt>
                <c:pt idx="4">
                  <c:v>13</c:v>
                </c:pt>
                <c:pt idx="5">
                  <c:v>16</c:v>
                </c:pt>
                <c:pt idx="6">
                  <c:v>20</c:v>
                </c:pt>
                <c:pt idx="7">
                  <c:v>23</c:v>
                </c:pt>
                <c:pt idx="8">
                  <c:v>27</c:v>
                </c:pt>
                <c:pt idx="9">
                  <c:v>30</c:v>
                </c:pt>
                <c:pt idx="10">
                  <c:v>33</c:v>
                </c:pt>
                <c:pt idx="11">
                  <c:v>37</c:v>
                </c:pt>
                <c:pt idx="12">
                  <c:v>41</c:v>
                </c:pt>
              </c:numCache>
            </c:numRef>
          </c:cat>
          <c:val>
            <c:numRef>
              <c:f>'edit tumor vol'!$C$7:$O$7</c:f>
              <c:numCache>
                <c:formatCode>####0.00</c:formatCode>
                <c:ptCount val="13"/>
                <c:pt idx="0">
                  <c:v>93.345453999999989</c:v>
                </c:pt>
                <c:pt idx="1">
                  <c:v>98.87376912500001</c:v>
                </c:pt>
                <c:pt idx="2">
                  <c:v>67.460485625000004</c:v>
                </c:pt>
                <c:pt idx="3">
                  <c:v>69.112299187499985</c:v>
                </c:pt>
                <c:pt idx="4">
                  <c:v>101.3044425625</c:v>
                </c:pt>
                <c:pt idx="5">
                  <c:v>274.35415125000003</c:v>
                </c:pt>
                <c:pt idx="6">
                  <c:v>316.14271833333333</c:v>
                </c:pt>
                <c:pt idx="7">
                  <c:v>660.50147683333341</c:v>
                </c:pt>
                <c:pt idx="8">
                  <c:v>790.44786366666676</c:v>
                </c:pt>
                <c:pt idx="9">
                  <c:v>901.94156616666669</c:v>
                </c:pt>
                <c:pt idx="10">
                  <c:v>1073.7983979166668</c:v>
                </c:pt>
                <c:pt idx="11">
                  <c:v>1222.78899925</c:v>
                </c:pt>
                <c:pt idx="12" formatCode="General">
                  <c:v>2199.9614474999998</c:v>
                </c:pt>
              </c:numCache>
            </c:numRef>
          </c:val>
          <c:smooth val="0"/>
          <c:extLst>
            <c:ext xmlns:c16="http://schemas.microsoft.com/office/drawing/2014/chart" uri="{C3380CC4-5D6E-409C-BE32-E72D297353CC}">
              <c16:uniqueId val="{00000001-30F4-4DBD-8107-14D9DD88962D}"/>
            </c:ext>
          </c:extLst>
        </c:ser>
        <c:ser>
          <c:idx val="6"/>
          <c:order val="2"/>
          <c:tx>
            <c:strRef>
              <c:f>'edit tumor vol'!$B$8</c:f>
              <c:strCache>
                <c:ptCount val="1"/>
                <c:pt idx="0">
                  <c:v>Anti-PD-1</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'edit tumor vol'!$C$4:$O$4</c:f>
              <c:numCache>
                <c:formatCode>####0</c:formatCode>
                <c:ptCount val="13"/>
                <c:pt idx="0">
                  <c:v>0</c:v>
                </c:pt>
                <c:pt idx="1">
                  <c:v>2</c:v>
                </c:pt>
                <c:pt idx="2">
                  <c:v>6</c:v>
                </c:pt>
                <c:pt idx="3">
                  <c:v>9</c:v>
                </c:pt>
                <c:pt idx="4">
                  <c:v>13</c:v>
                </c:pt>
                <c:pt idx="5">
                  <c:v>16</c:v>
                </c:pt>
                <c:pt idx="6">
                  <c:v>20</c:v>
                </c:pt>
                <c:pt idx="7">
                  <c:v>23</c:v>
                </c:pt>
                <c:pt idx="8">
                  <c:v>27</c:v>
                </c:pt>
                <c:pt idx="9">
                  <c:v>30</c:v>
                </c:pt>
                <c:pt idx="10">
                  <c:v>33</c:v>
                </c:pt>
                <c:pt idx="11">
                  <c:v>37</c:v>
                </c:pt>
                <c:pt idx="12">
                  <c:v>41</c:v>
                </c:pt>
              </c:numCache>
            </c:numRef>
          </c:cat>
          <c:val>
            <c:numRef>
              <c:f>'edit tumor vol'!$C$8:$O$8</c:f>
              <c:numCache>
                <c:formatCode>####0.00</c:formatCode>
                <c:ptCount val="13"/>
                <c:pt idx="0">
                  <c:v>86.192603187499998</c:v>
                </c:pt>
                <c:pt idx="1">
                  <c:v>99.133277937499997</c:v>
                </c:pt>
                <c:pt idx="2">
                  <c:v>60.430650062500007</c:v>
                </c:pt>
                <c:pt idx="3">
                  <c:v>61.014701499999994</c:v>
                </c:pt>
                <c:pt idx="4">
                  <c:v>90.897567000000009</c:v>
                </c:pt>
                <c:pt idx="5">
                  <c:v>120.52002508333335</c:v>
                </c:pt>
                <c:pt idx="6">
                  <c:v>198.90415066666665</c:v>
                </c:pt>
                <c:pt idx="7">
                  <c:v>496.87473333333332</c:v>
                </c:pt>
                <c:pt idx="8">
                  <c:v>584.88821074999998</c:v>
                </c:pt>
                <c:pt idx="9">
                  <c:v>812.88910091666673</c:v>
                </c:pt>
                <c:pt idx="10">
                  <c:v>930.39442300000007</c:v>
                </c:pt>
                <c:pt idx="11">
                  <c:v>1381.9766414999997</c:v>
                </c:pt>
                <c:pt idx="12">
                  <c:v>1765.4287106666668</c:v>
                </c:pt>
              </c:numCache>
            </c:numRef>
          </c:val>
          <c:smooth val="0"/>
          <c:extLst>
            <c:ext xmlns:c16="http://schemas.microsoft.com/office/drawing/2014/chart" uri="{C3380CC4-5D6E-409C-BE32-E72D297353CC}">
              <c16:uniqueId val="{00000002-30F4-4DBD-8107-14D9DD88962D}"/>
            </c:ext>
          </c:extLst>
        </c:ser>
        <c:ser>
          <c:idx val="7"/>
          <c:order val="3"/>
          <c:tx>
            <c:strRef>
              <c:f>'edit tumor vol'!$B$9</c:f>
              <c:strCache>
                <c:ptCount val="1"/>
                <c:pt idx="0">
                  <c:v>SVV + Anti-PD-1</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'edit tumor vol'!$C$4:$O$4</c:f>
              <c:numCache>
                <c:formatCode>####0</c:formatCode>
                <c:ptCount val="13"/>
                <c:pt idx="0">
                  <c:v>0</c:v>
                </c:pt>
                <c:pt idx="1">
                  <c:v>2</c:v>
                </c:pt>
                <c:pt idx="2">
                  <c:v>6</c:v>
                </c:pt>
                <c:pt idx="3">
                  <c:v>9</c:v>
                </c:pt>
                <c:pt idx="4">
                  <c:v>13</c:v>
                </c:pt>
                <c:pt idx="5">
                  <c:v>16</c:v>
                </c:pt>
                <c:pt idx="6">
                  <c:v>20</c:v>
                </c:pt>
                <c:pt idx="7">
                  <c:v>23</c:v>
                </c:pt>
                <c:pt idx="8">
                  <c:v>27</c:v>
                </c:pt>
                <c:pt idx="9">
                  <c:v>30</c:v>
                </c:pt>
                <c:pt idx="10">
                  <c:v>33</c:v>
                </c:pt>
                <c:pt idx="11">
                  <c:v>37</c:v>
                </c:pt>
                <c:pt idx="12">
                  <c:v>41</c:v>
                </c:pt>
              </c:numCache>
            </c:numRef>
          </c:cat>
          <c:val>
            <c:numRef>
              <c:f>'edit tumor vol'!$C$9:$O$9</c:f>
              <c:numCache>
                <c:formatCode>####0.00</c:formatCode>
                <c:ptCount val="13"/>
                <c:pt idx="0">
                  <c:v>93.208792249999988</c:v>
                </c:pt>
                <c:pt idx="1">
                  <c:v>116.977136375</c:v>
                </c:pt>
                <c:pt idx="2">
                  <c:v>82.943820812499993</c:v>
                </c:pt>
                <c:pt idx="3">
                  <c:v>55.342844124999999</c:v>
                </c:pt>
                <c:pt idx="4">
                  <c:v>71.969771000000009</c:v>
                </c:pt>
                <c:pt idx="5">
                  <c:v>256.90787691666668</c:v>
                </c:pt>
                <c:pt idx="6">
                  <c:v>255.04686200000006</c:v>
                </c:pt>
                <c:pt idx="7">
                  <c:v>610.69292933333338</c:v>
                </c:pt>
                <c:pt idx="8">
                  <c:v>691.33329575000005</c:v>
                </c:pt>
                <c:pt idx="9">
                  <c:v>843.799398</c:v>
                </c:pt>
                <c:pt idx="10">
                  <c:v>810.55121974999986</c:v>
                </c:pt>
                <c:pt idx="11">
                  <c:v>1272.7307570833334</c:v>
                </c:pt>
                <c:pt idx="12">
                  <c:v>1888.5345428333333</c:v>
                </c:pt>
              </c:numCache>
            </c:numRef>
          </c:val>
          <c:smooth val="0"/>
          <c:extLst>
            <c:ext xmlns:c16="http://schemas.microsoft.com/office/drawing/2014/chart" uri="{C3380CC4-5D6E-409C-BE32-E72D297353CC}">
              <c16:uniqueId val="{00000003-30F4-4DBD-8107-14D9DD88962D}"/>
            </c:ext>
          </c:extLst>
        </c:ser>
        <c:ser>
          <c:idx val="4"/>
          <c:order val="4"/>
          <c:tx>
            <c:strRef>
              <c:f>'edit tumor vol'!$B$11</c:f>
              <c:strCache>
                <c:ptCount val="1"/>
                <c:pt idx="0">
                  <c:v>SVV + Anti-PD-1 + Anti-CTLA4</c:v>
                </c:pt>
              </c:strCache>
            </c:strRef>
          </c:tx>
          <c:spPr>
            <a:ln w="38100">
              <a:solidFill>
                <a:srgbClr val="C00000"/>
              </a:solidFill>
            </a:ln>
          </c:spPr>
          <c:marker>
            <c:spPr>
              <a:ln w="38100">
                <a:solidFill>
                  <a:srgbClr val="C00000"/>
                </a:solidFill>
              </a:ln>
            </c:spPr>
          </c:marker>
          <c:cat>
            <c:numRef>
              <c:f>'edit tumor vol'!$C$4:$O$4</c:f>
              <c:numCache>
                <c:formatCode>####0</c:formatCode>
                <c:ptCount val="13"/>
                <c:pt idx="0">
                  <c:v>0</c:v>
                </c:pt>
                <c:pt idx="1">
                  <c:v>2</c:v>
                </c:pt>
                <c:pt idx="2">
                  <c:v>6</c:v>
                </c:pt>
                <c:pt idx="3">
                  <c:v>9</c:v>
                </c:pt>
                <c:pt idx="4">
                  <c:v>13</c:v>
                </c:pt>
                <c:pt idx="5">
                  <c:v>16</c:v>
                </c:pt>
                <c:pt idx="6">
                  <c:v>20</c:v>
                </c:pt>
                <c:pt idx="7">
                  <c:v>23</c:v>
                </c:pt>
                <c:pt idx="8">
                  <c:v>27</c:v>
                </c:pt>
                <c:pt idx="9">
                  <c:v>30</c:v>
                </c:pt>
                <c:pt idx="10">
                  <c:v>33</c:v>
                </c:pt>
                <c:pt idx="11">
                  <c:v>37</c:v>
                </c:pt>
                <c:pt idx="12">
                  <c:v>41</c:v>
                </c:pt>
              </c:numCache>
            </c:numRef>
          </c:cat>
          <c:val>
            <c:numRef>
              <c:f>'edit tumor vol'!$C$11:$O$11</c:f>
              <c:numCache>
                <c:formatCode>####0.00</c:formatCode>
                <c:ptCount val="13"/>
                <c:pt idx="0">
                  <c:v>92.583269937499992</c:v>
                </c:pt>
                <c:pt idx="1">
                  <c:v>91.698125937500009</c:v>
                </c:pt>
                <c:pt idx="2">
                  <c:v>53.591328625000003</c:v>
                </c:pt>
                <c:pt idx="3">
                  <c:v>42.359394187500001</c:v>
                </c:pt>
                <c:pt idx="4">
                  <c:v>24.975184875</c:v>
                </c:pt>
                <c:pt idx="5">
                  <c:v>4.25</c:v>
                </c:pt>
                <c:pt idx="6">
                  <c:v>0.66666666666666663</c:v>
                </c:pt>
                <c:pt idx="7">
                  <c:v>0.66666666666666663</c:v>
                </c:pt>
                <c:pt idx="8">
                  <c:v>6.1357360000000005</c:v>
                </c:pt>
                <c:pt idx="9">
                  <c:v>55.608346333333337</c:v>
                </c:pt>
                <c:pt idx="10">
                  <c:v>75.901233166666671</c:v>
                </c:pt>
                <c:pt idx="11">
                  <c:v>55.096222333333337</c:v>
                </c:pt>
                <c:pt idx="12">
                  <c:v>21.758900000000001</c:v>
                </c:pt>
              </c:numCache>
            </c:numRef>
          </c:val>
          <c:smooth val="0"/>
          <c:extLst>
            <c:ext xmlns:c16="http://schemas.microsoft.com/office/drawing/2014/chart" uri="{C3380CC4-5D6E-409C-BE32-E72D297353CC}">
              <c16:uniqueId val="{00000004-30F4-4DBD-8107-14D9DD88962D}"/>
            </c:ext>
          </c:extLst>
        </c:ser>
        <c:ser>
          <c:idx val="8"/>
          <c:order val="5"/>
          <c:tx>
            <c:strRef>
              <c:f>'edit tumor vol'!$B$12</c:f>
              <c:strCache>
                <c:ptCount val="1"/>
                <c:pt idx="0">
                  <c:v>Anti-PD-1 + Anti-CTLA4</c:v>
                </c:pt>
              </c:strCache>
            </c:strRef>
          </c:tx>
          <c:spPr>
            <a:ln w="28575">
              <a:solidFill>
                <a:srgbClr val="0070C0"/>
              </a:solidFill>
            </a:ln>
          </c:spPr>
          <c:marker>
            <c:spPr>
              <a:solidFill>
                <a:srgbClr val="00B0F0"/>
              </a:solidFill>
              <a:ln w="28575">
                <a:solidFill>
                  <a:srgbClr val="0070C0"/>
                </a:solidFill>
              </a:ln>
            </c:spPr>
          </c:marker>
          <c:cat>
            <c:numRef>
              <c:f>'edit tumor vol'!$C$4:$O$4</c:f>
              <c:numCache>
                <c:formatCode>####0</c:formatCode>
                <c:ptCount val="13"/>
                <c:pt idx="0">
                  <c:v>0</c:v>
                </c:pt>
                <c:pt idx="1">
                  <c:v>2</c:v>
                </c:pt>
                <c:pt idx="2">
                  <c:v>6</c:v>
                </c:pt>
                <c:pt idx="3">
                  <c:v>9</c:v>
                </c:pt>
                <c:pt idx="4">
                  <c:v>13</c:v>
                </c:pt>
                <c:pt idx="5">
                  <c:v>16</c:v>
                </c:pt>
                <c:pt idx="6">
                  <c:v>20</c:v>
                </c:pt>
                <c:pt idx="7">
                  <c:v>23</c:v>
                </c:pt>
                <c:pt idx="8">
                  <c:v>27</c:v>
                </c:pt>
                <c:pt idx="9">
                  <c:v>30</c:v>
                </c:pt>
                <c:pt idx="10">
                  <c:v>33</c:v>
                </c:pt>
                <c:pt idx="11">
                  <c:v>37</c:v>
                </c:pt>
                <c:pt idx="12">
                  <c:v>41</c:v>
                </c:pt>
              </c:numCache>
            </c:numRef>
          </c:cat>
          <c:val>
            <c:numRef>
              <c:f>'edit tumor vol'!$C$12:$O$12</c:f>
              <c:numCache>
                <c:formatCode>####0.00</c:formatCode>
                <c:ptCount val="13"/>
                <c:pt idx="0">
                  <c:v>89.854291624999988</c:v>
                </c:pt>
                <c:pt idx="1">
                  <c:v>107.36354018749999</c:v>
                </c:pt>
                <c:pt idx="2">
                  <c:v>87.534012187499997</c:v>
                </c:pt>
                <c:pt idx="3">
                  <c:v>61.715067312500004</c:v>
                </c:pt>
                <c:pt idx="4">
                  <c:v>47.310308624999998</c:v>
                </c:pt>
                <c:pt idx="5">
                  <c:v>43.674869833333332</c:v>
                </c:pt>
                <c:pt idx="6">
                  <c:v>71.35186474999999</c:v>
                </c:pt>
                <c:pt idx="7">
                  <c:v>154.91214616666664</c:v>
                </c:pt>
                <c:pt idx="8">
                  <c:v>197.51525308333336</c:v>
                </c:pt>
                <c:pt idx="9">
                  <c:v>235.55622991666669</c:v>
                </c:pt>
                <c:pt idx="10">
                  <c:v>314.85299666666668</c:v>
                </c:pt>
                <c:pt idx="11">
                  <c:v>472.0229103333333</c:v>
                </c:pt>
                <c:pt idx="12">
                  <c:v>646.0680744166666</c:v>
                </c:pt>
              </c:numCache>
            </c:numRef>
          </c:val>
          <c:smooth val="0"/>
          <c:extLst>
            <c:ext xmlns:c16="http://schemas.microsoft.com/office/drawing/2014/chart" uri="{C3380CC4-5D6E-409C-BE32-E72D297353CC}">
              <c16:uniqueId val="{00000005-30F4-4DBD-8107-14D9DD88962D}"/>
            </c:ext>
          </c:extLst>
        </c:ser>
        <c:dLbls>
          <c:showLegendKey val="0"/>
          <c:showVal val="0"/>
          <c:showCatName val="0"/>
          <c:showSerName val="0"/>
          <c:showPercent val="0"/>
          <c:showBubbleSize val="0"/>
        </c:dLbls>
        <c:marker val="1"/>
        <c:smooth val="0"/>
        <c:axId val="1161354992"/>
        <c:axId val="1161351464"/>
      </c:lineChart>
      <c:catAx>
        <c:axId val="116135499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61351464"/>
        <c:crosses val="autoZero"/>
        <c:auto val="1"/>
        <c:lblAlgn val="ctr"/>
        <c:lblOffset val="100"/>
        <c:noMultiLvlLbl val="0"/>
      </c:catAx>
      <c:valAx>
        <c:axId val="1161351464"/>
        <c:scaling>
          <c:orientation val="minMax"/>
          <c:max val="250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vert="horz"/>
          <a:lstStyle/>
          <a:p>
            <a:pPr>
              <a:defRPr/>
            </a:pPr>
            <a:endParaRPr lang="en-US"/>
          </a:p>
        </c:txPr>
        <c:crossAx val="1161354992"/>
        <c:crosses val="autoZero"/>
        <c:crossBetween val="between"/>
      </c:valAx>
      <c:spPr>
        <a:noFill/>
        <a:ln>
          <a:solidFill>
            <a:schemeClr val="tx1"/>
          </a:solidFill>
        </a:ln>
        <a:effectLst/>
      </c:spPr>
    </c:plotArea>
    <c:legend>
      <c:legendPos val="b"/>
      <c:layout>
        <c:manualLayout>
          <c:xMode val="edge"/>
          <c:yMode val="edge"/>
          <c:x val="0.10345992327882092"/>
          <c:y val="9.4428232615501359E-2"/>
          <c:w val="0.56943350831146111"/>
          <c:h val="0.61914373294362002"/>
        </c:manualLayout>
      </c:layout>
      <c:overlay val="0"/>
      <c:spPr>
        <a:noFill/>
        <a:ln>
          <a:noFill/>
        </a:ln>
        <a:effectLst/>
      </c:spPr>
      <c:txPr>
        <a:bodyPr rot="0" vert="horz"/>
        <a:lstStyle/>
        <a:p>
          <a:pPr>
            <a:defRPr sz="1600" b="1"/>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8261896338054"/>
          <c:y val="7.0767483971731757E-2"/>
          <c:w val="0.82996176499676988"/>
          <c:h val="0.81951046534887528"/>
        </c:manualLayout>
      </c:layout>
      <c:lineChart>
        <c:grouping val="standard"/>
        <c:varyColors val="0"/>
        <c:ser>
          <c:idx val="0"/>
          <c:order val="0"/>
          <c:tx>
            <c:strRef>
              <c:f>'Data Summary SC'!$Z$4</c:f>
              <c:strCache>
                <c:ptCount val="1"/>
                <c:pt idx="0">
                  <c:v>Untreated</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errBars>
            <c:errDir val="y"/>
            <c:errBarType val="plus"/>
            <c:errValType val="cust"/>
            <c:noEndCap val="0"/>
            <c:plus>
              <c:numRef>
                <c:f>'Data Summary SC'!$AA$9:$AF$9</c:f>
                <c:numCache>
                  <c:formatCode>General</c:formatCode>
                  <c:ptCount val="6"/>
                  <c:pt idx="0">
                    <c:v>0</c:v>
                  </c:pt>
                  <c:pt idx="1">
                    <c:v>13.753437374172927</c:v>
                  </c:pt>
                  <c:pt idx="2">
                    <c:v>15.306196124877903</c:v>
                  </c:pt>
                  <c:pt idx="3">
                    <c:v>58.386119913940753</c:v>
                  </c:pt>
                  <c:pt idx="4">
                    <c:v>48.131452398677709</c:v>
                  </c:pt>
                  <c:pt idx="5">
                    <c:v>91.009763615077503</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numRef>
              <c:f>'Data Summary SC'!$AA$3:$AF$3</c:f>
              <c:numCache>
                <c:formatCode>General</c:formatCode>
                <c:ptCount val="6"/>
                <c:pt idx="0">
                  <c:v>0</c:v>
                </c:pt>
                <c:pt idx="1">
                  <c:v>4</c:v>
                </c:pt>
                <c:pt idx="2">
                  <c:v>7</c:v>
                </c:pt>
                <c:pt idx="3">
                  <c:v>11</c:v>
                </c:pt>
                <c:pt idx="4">
                  <c:v>15</c:v>
                </c:pt>
                <c:pt idx="5">
                  <c:v>19</c:v>
                </c:pt>
              </c:numCache>
            </c:numRef>
          </c:cat>
          <c:val>
            <c:numRef>
              <c:f>'Data Summary SC'!$AA$4:$AF$4</c:f>
              <c:numCache>
                <c:formatCode>General</c:formatCode>
                <c:ptCount val="6"/>
                <c:pt idx="0">
                  <c:v>0</c:v>
                </c:pt>
                <c:pt idx="1">
                  <c:v>64.227067200000008</c:v>
                </c:pt>
                <c:pt idx="2">
                  <c:v>95.967072799999997</c:v>
                </c:pt>
                <c:pt idx="3">
                  <c:v>177.07833260000001</c:v>
                </c:pt>
                <c:pt idx="4">
                  <c:v>199.10049220000002</c:v>
                </c:pt>
                <c:pt idx="5">
                  <c:v>288.50133110000002</c:v>
                </c:pt>
              </c:numCache>
            </c:numRef>
          </c:val>
          <c:smooth val="0"/>
          <c:extLst>
            <c:ext xmlns:c16="http://schemas.microsoft.com/office/drawing/2014/chart" uri="{C3380CC4-5D6E-409C-BE32-E72D297353CC}">
              <c16:uniqueId val="{00000000-3FAD-4C70-84D5-4DF1B02522BB}"/>
            </c:ext>
          </c:extLst>
        </c:ser>
        <c:ser>
          <c:idx val="1"/>
          <c:order val="1"/>
          <c:tx>
            <c:strRef>
              <c:f>'Data Summary SC'!$Z$5</c:f>
              <c:strCache>
                <c:ptCount val="1"/>
                <c:pt idx="0">
                  <c:v>Anti-PD-1 + Anti-CTLA4</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errBars>
            <c:errDir val="y"/>
            <c:errBarType val="plus"/>
            <c:errValType val="cust"/>
            <c:noEndCap val="0"/>
            <c:plus>
              <c:numRef>
                <c:f>'Data Summary SC'!$AA$10:$AF$10</c:f>
                <c:numCache>
                  <c:formatCode>General</c:formatCode>
                  <c:ptCount val="6"/>
                  <c:pt idx="0">
                    <c:v>0</c:v>
                  </c:pt>
                  <c:pt idx="1">
                    <c:v>33.775615319364839</c:v>
                  </c:pt>
                  <c:pt idx="2">
                    <c:v>39.910939973997522</c:v>
                  </c:pt>
                  <c:pt idx="3">
                    <c:v>13.864386742754018</c:v>
                  </c:pt>
                  <c:pt idx="4">
                    <c:v>21.814752529952223</c:v>
                  </c:pt>
                  <c:pt idx="5">
                    <c:v>18.748704377681555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numRef>
              <c:f>'Data Summary SC'!$AA$3:$AF$3</c:f>
              <c:numCache>
                <c:formatCode>General</c:formatCode>
                <c:ptCount val="6"/>
                <c:pt idx="0">
                  <c:v>0</c:v>
                </c:pt>
                <c:pt idx="1">
                  <c:v>4</c:v>
                </c:pt>
                <c:pt idx="2">
                  <c:v>7</c:v>
                </c:pt>
                <c:pt idx="3">
                  <c:v>11</c:v>
                </c:pt>
                <c:pt idx="4">
                  <c:v>15</c:v>
                </c:pt>
                <c:pt idx="5">
                  <c:v>19</c:v>
                </c:pt>
              </c:numCache>
            </c:numRef>
          </c:cat>
          <c:val>
            <c:numRef>
              <c:f>'Data Summary SC'!$AA$5:$AF$5</c:f>
              <c:numCache>
                <c:formatCode>General</c:formatCode>
                <c:ptCount val="6"/>
                <c:pt idx="0">
                  <c:v>0</c:v>
                </c:pt>
                <c:pt idx="1">
                  <c:v>54.540915416666671</c:v>
                </c:pt>
                <c:pt idx="2">
                  <c:v>80.017281416666663</c:v>
                </c:pt>
                <c:pt idx="3">
                  <c:v>64.561420249999998</c:v>
                </c:pt>
                <c:pt idx="4">
                  <c:v>98.390792333333323</c:v>
                </c:pt>
                <c:pt idx="5">
                  <c:v>68.335093833333346</c:v>
                </c:pt>
              </c:numCache>
            </c:numRef>
          </c:val>
          <c:smooth val="0"/>
          <c:extLst>
            <c:ext xmlns:c16="http://schemas.microsoft.com/office/drawing/2014/chart" uri="{C3380CC4-5D6E-409C-BE32-E72D297353CC}">
              <c16:uniqueId val="{00000001-3FAD-4C70-84D5-4DF1B02522BB}"/>
            </c:ext>
          </c:extLst>
        </c:ser>
        <c:ser>
          <c:idx val="2"/>
          <c:order val="2"/>
          <c:tx>
            <c:strRef>
              <c:f>'Data Summary SC'!$Z$6</c:f>
              <c:strCache>
                <c:ptCount val="1"/>
                <c:pt idx="0">
                  <c:v>SVV + Anti-PD-1 + Anti-CTLA4</c:v>
                </c:pt>
              </c:strCache>
            </c:strRef>
          </c:tx>
          <c:spPr>
            <a:ln w="38100" cap="rnd">
              <a:solidFill>
                <a:srgbClr val="C00000"/>
              </a:solidFill>
              <a:round/>
            </a:ln>
            <a:effectLst/>
          </c:spPr>
          <c:marker>
            <c:symbol val="circle"/>
            <c:size val="5"/>
            <c:spPr>
              <a:solidFill>
                <a:srgbClr val="92D050"/>
              </a:solidFill>
              <a:ln w="38100">
                <a:solidFill>
                  <a:srgbClr val="C00000"/>
                </a:solidFill>
              </a:ln>
              <a:effectLst/>
            </c:spPr>
          </c:marker>
          <c:errBars>
            <c:errDir val="y"/>
            <c:errBarType val="plus"/>
            <c:errValType val="cust"/>
            <c:noEndCap val="0"/>
            <c:plus>
              <c:numRef>
                <c:f>'Data Summary SC'!$AA$11:$AF$11</c:f>
                <c:numCache>
                  <c:formatCode>General</c:formatCode>
                  <c:ptCount val="6"/>
                  <c:pt idx="0">
                    <c:v>0</c:v>
                  </c:pt>
                  <c:pt idx="1">
                    <c:v>8.275875825115321</c:v>
                  </c:pt>
                  <c:pt idx="2">
                    <c:v>11.555307040590758</c:v>
                  </c:pt>
                  <c:pt idx="3">
                    <c:v>14.089464532787897</c:v>
                  </c:pt>
                  <c:pt idx="4">
                    <c:v>13.326617343213881</c:v>
                  </c:pt>
                  <c:pt idx="5">
                    <c:v>7.6155860848000385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numRef>
              <c:f>'Data Summary SC'!$AA$3:$AF$3</c:f>
              <c:numCache>
                <c:formatCode>General</c:formatCode>
                <c:ptCount val="6"/>
                <c:pt idx="0">
                  <c:v>0</c:v>
                </c:pt>
                <c:pt idx="1">
                  <c:v>4</c:v>
                </c:pt>
                <c:pt idx="2">
                  <c:v>7</c:v>
                </c:pt>
                <c:pt idx="3">
                  <c:v>11</c:v>
                </c:pt>
                <c:pt idx="4">
                  <c:v>15</c:v>
                </c:pt>
                <c:pt idx="5">
                  <c:v>19</c:v>
                </c:pt>
              </c:numCache>
            </c:numRef>
          </c:cat>
          <c:val>
            <c:numRef>
              <c:f>'Data Summary SC'!$AA$6:$AF$6</c:f>
              <c:numCache>
                <c:formatCode>General</c:formatCode>
                <c:ptCount val="6"/>
                <c:pt idx="0">
                  <c:v>0</c:v>
                </c:pt>
                <c:pt idx="1">
                  <c:v>8.3771970833333338</c:v>
                </c:pt>
                <c:pt idx="2">
                  <c:v>18.260065166666667</c:v>
                </c:pt>
                <c:pt idx="3">
                  <c:v>21.791665249999998</c:v>
                </c:pt>
                <c:pt idx="4">
                  <c:v>14.113379083333333</c:v>
                </c:pt>
                <c:pt idx="5">
                  <c:v>7.6171724999999997</c:v>
                </c:pt>
              </c:numCache>
            </c:numRef>
          </c:val>
          <c:smooth val="0"/>
          <c:extLst>
            <c:ext xmlns:c16="http://schemas.microsoft.com/office/drawing/2014/chart" uri="{C3380CC4-5D6E-409C-BE32-E72D297353CC}">
              <c16:uniqueId val="{00000002-3FAD-4C70-84D5-4DF1B02522BB}"/>
            </c:ext>
          </c:extLst>
        </c:ser>
        <c:dLbls>
          <c:showLegendKey val="0"/>
          <c:showVal val="0"/>
          <c:showCatName val="0"/>
          <c:showSerName val="0"/>
          <c:showPercent val="0"/>
          <c:showBubbleSize val="0"/>
        </c:dLbls>
        <c:marker val="1"/>
        <c:smooth val="0"/>
        <c:axId val="1161352248"/>
        <c:axId val="1161356952"/>
      </c:lineChart>
      <c:catAx>
        <c:axId val="1161352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Days post inoculation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1356952"/>
        <c:crosses val="autoZero"/>
        <c:auto val="1"/>
        <c:lblAlgn val="ctr"/>
        <c:lblOffset val="100"/>
        <c:noMultiLvlLbl val="0"/>
      </c:catAx>
      <c:valAx>
        <c:axId val="1161356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Tumor volume (mm3)</a:t>
                </a:r>
              </a:p>
            </c:rich>
          </c:tx>
          <c:layout>
            <c:manualLayout>
              <c:xMode val="edge"/>
              <c:yMode val="edge"/>
              <c:x val="5.9315810184357104E-3"/>
              <c:y val="0.2958123532653415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1352248"/>
        <c:crosses val="autoZero"/>
        <c:crossBetween val="between"/>
      </c:valAx>
      <c:spPr>
        <a:noFill/>
        <a:ln w="12700">
          <a:solidFill>
            <a:schemeClr val="tx1"/>
          </a:solidFill>
        </a:ln>
        <a:effectLst/>
      </c:spPr>
    </c:plotArea>
    <c:legend>
      <c:legendPos val="b"/>
      <c:layout>
        <c:manualLayout>
          <c:xMode val="edge"/>
          <c:yMode val="edge"/>
          <c:x val="0.17284098870331521"/>
          <c:y val="0.11849568975381833"/>
          <c:w val="0.61654395131507789"/>
          <c:h val="0.3243665173481745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 Infiltrating CD8+ cells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16980977537523"/>
          <c:y val="0.13004629629629633"/>
          <c:w val="0.85827466879619962"/>
          <c:h val="0.72794772395745611"/>
        </c:manualLayout>
      </c:layout>
      <c:barChart>
        <c:barDir val="col"/>
        <c:grouping val="clustered"/>
        <c:varyColors val="0"/>
        <c:ser>
          <c:idx val="0"/>
          <c:order val="0"/>
          <c:tx>
            <c:strRef>
              <c:f>Sheet1!$AE$3</c:f>
              <c:strCache>
                <c:ptCount val="1"/>
                <c:pt idx="0">
                  <c:v>% CD8</c:v>
                </c:pt>
              </c:strCache>
            </c:strRef>
          </c:tx>
          <c:spPr>
            <a:solidFill>
              <a:srgbClr val="00B050"/>
            </a:solidFill>
            <a:ln>
              <a:solidFill>
                <a:sysClr val="windowText" lastClr="000000"/>
              </a:solidFill>
            </a:ln>
            <a:effectLst/>
          </c:spPr>
          <c:invertIfNegative val="0"/>
          <c:cat>
            <c:numRef>
              <c:f>Sheet1!$AB$4:$AB$8</c:f>
              <c:numCache>
                <c:formatCode>General</c:formatCode>
                <c:ptCount val="5"/>
                <c:pt idx="0">
                  <c:v>0</c:v>
                </c:pt>
                <c:pt idx="1">
                  <c:v>1</c:v>
                </c:pt>
                <c:pt idx="2">
                  <c:v>2</c:v>
                </c:pt>
                <c:pt idx="3">
                  <c:v>3</c:v>
                </c:pt>
                <c:pt idx="4">
                  <c:v>15</c:v>
                </c:pt>
              </c:numCache>
            </c:numRef>
          </c:cat>
          <c:val>
            <c:numRef>
              <c:f>Sheet1!$AE$4:$AE$8</c:f>
              <c:numCache>
                <c:formatCode>0.00</c:formatCode>
                <c:ptCount val="5"/>
                <c:pt idx="0">
                  <c:v>0.10799440963262602</c:v>
                </c:pt>
                <c:pt idx="1">
                  <c:v>0.86573511543134885</c:v>
                </c:pt>
                <c:pt idx="2">
                  <c:v>3.5239144424630449E-2</c:v>
                </c:pt>
                <c:pt idx="3">
                  <c:v>0.47727596523721327</c:v>
                </c:pt>
                <c:pt idx="4">
                  <c:v>3.3176478972571082</c:v>
                </c:pt>
              </c:numCache>
            </c:numRef>
          </c:val>
          <c:extLst>
            <c:ext xmlns:c16="http://schemas.microsoft.com/office/drawing/2014/chart" uri="{C3380CC4-5D6E-409C-BE32-E72D297353CC}">
              <c16:uniqueId val="{00000000-E061-449F-B4F5-744495B47FFD}"/>
            </c:ext>
          </c:extLst>
        </c:ser>
        <c:dLbls>
          <c:showLegendKey val="0"/>
          <c:showVal val="0"/>
          <c:showCatName val="0"/>
          <c:showSerName val="0"/>
          <c:showPercent val="0"/>
          <c:showBubbleSize val="0"/>
        </c:dLbls>
        <c:gapWidth val="219"/>
        <c:overlap val="-27"/>
        <c:axId val="988988384"/>
        <c:axId val="988989560"/>
      </c:barChart>
      <c:catAx>
        <c:axId val="988988384"/>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 days post-SVV injection</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8989560"/>
        <c:crosses val="autoZero"/>
        <c:auto val="1"/>
        <c:lblAlgn val="ctr"/>
        <c:lblOffset val="100"/>
        <c:noMultiLvlLbl val="0"/>
      </c:catAx>
      <c:valAx>
        <c:axId val="988989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 CD8 cells in tumor</a:t>
                </a:r>
              </a:p>
            </c:rich>
          </c:tx>
          <c:layout>
            <c:manualLayout>
              <c:xMode val="edge"/>
              <c:yMode val="edge"/>
              <c:x val="1.9444444444444445E-2"/>
              <c:y val="0.2716127150772820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988384"/>
        <c:crosses val="autoZero"/>
        <c:crossBetween val="between"/>
      </c:valAx>
      <c:spPr>
        <a:noFill/>
        <a:ln w="1905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40" b="1" i="0" u="none" strike="noStrike" kern="1200" spc="0" baseline="0">
                <a:solidFill>
                  <a:schemeClr val="tx1">
                    <a:lumMod val="65000"/>
                    <a:lumOff val="35000"/>
                  </a:schemeClr>
                </a:solidFill>
                <a:latin typeface="+mn-lt"/>
                <a:ea typeface="+mn-ea"/>
                <a:cs typeface="+mn-cs"/>
              </a:defRPr>
            </a:pPr>
            <a:r>
              <a:rPr lang="en-US" sz="1740" b="1" baseline="0" dirty="0"/>
              <a:t>Patient Tumors - Percent Sensitive to SVV-001 </a:t>
            </a:r>
          </a:p>
        </c:rich>
      </c:tx>
      <c:layout>
        <c:manualLayout>
          <c:xMode val="edge"/>
          <c:yMode val="edge"/>
          <c:x val="0.34694365190774706"/>
          <c:y val="3.1839642887801528E-2"/>
        </c:manualLayout>
      </c:layout>
      <c:overlay val="0"/>
      <c:spPr>
        <a:noFill/>
        <a:ln>
          <a:noFill/>
        </a:ln>
        <a:effectLst/>
      </c:spPr>
      <c:txPr>
        <a:bodyPr rot="0" spcFirstLastPara="1" vertOverflow="ellipsis" vert="horz" wrap="square" anchor="ctr" anchorCtr="1"/>
        <a:lstStyle/>
        <a:p>
          <a:pPr>
            <a:defRPr sz="17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Sensitive </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Lower Grade Glioma (530)</c:v>
                </c:pt>
                <c:pt idx="1">
                  <c:v>Glioblastoma MF (166)</c:v>
                </c:pt>
                <c:pt idx="2">
                  <c:v>Paraganglioma/Pheo (184)</c:v>
                </c:pt>
                <c:pt idx="3">
                  <c:v>Sarcoma (265)</c:v>
                </c:pt>
                <c:pt idx="4">
                  <c:v>Prostate Adenocarcinoma (498)</c:v>
                </c:pt>
                <c:pt idx="5">
                  <c:v>Uterine Carcinosarcoma(57)</c:v>
                </c:pt>
                <c:pt idx="6">
                  <c:v>Triple Negative Breast Ca(162)</c:v>
                </c:pt>
                <c:pt idx="7">
                  <c:v>Thyroid Carcinoma  (120)</c:v>
                </c:pt>
                <c:pt idx="8">
                  <c:v>Breast Ductal Carcinoma (1100)</c:v>
                </c:pt>
                <c:pt idx="9">
                  <c:v>Testicular Germ Cell Ca (156)</c:v>
                </c:pt>
                <c:pt idx="10">
                  <c:v>Small Cell Lung Cancer (81)</c:v>
                </c:pt>
              </c:strCache>
            </c:strRef>
          </c:cat>
          <c:val>
            <c:numRef>
              <c:f>Sheet1!$B$2:$B$12</c:f>
              <c:numCache>
                <c:formatCode>General</c:formatCode>
                <c:ptCount val="11"/>
                <c:pt idx="0">
                  <c:v>100</c:v>
                </c:pt>
                <c:pt idx="1">
                  <c:v>98</c:v>
                </c:pt>
                <c:pt idx="2">
                  <c:v>95</c:v>
                </c:pt>
                <c:pt idx="3">
                  <c:v>86</c:v>
                </c:pt>
                <c:pt idx="4">
                  <c:v>84</c:v>
                </c:pt>
                <c:pt idx="5">
                  <c:v>82</c:v>
                </c:pt>
                <c:pt idx="6">
                  <c:v>64</c:v>
                </c:pt>
                <c:pt idx="7">
                  <c:v>50</c:v>
                </c:pt>
                <c:pt idx="8">
                  <c:v>46</c:v>
                </c:pt>
                <c:pt idx="9">
                  <c:v>45</c:v>
                </c:pt>
                <c:pt idx="10">
                  <c:v>43</c:v>
                </c:pt>
              </c:numCache>
            </c:numRef>
          </c:val>
          <c:extLst>
            <c:ext xmlns:c16="http://schemas.microsoft.com/office/drawing/2014/chart" uri="{C3380CC4-5D6E-409C-BE32-E72D297353CC}">
              <c16:uniqueId val="{00000000-0506-4B28-9E08-8BD02548026A}"/>
            </c:ext>
          </c:extLst>
        </c:ser>
        <c:dLbls>
          <c:showLegendKey val="0"/>
          <c:showVal val="0"/>
          <c:showCatName val="0"/>
          <c:showSerName val="0"/>
          <c:showPercent val="0"/>
          <c:showBubbleSize val="0"/>
        </c:dLbls>
        <c:gapWidth val="219"/>
        <c:axId val="1865702896"/>
        <c:axId val="1865707472"/>
      </c:barChart>
      <c:catAx>
        <c:axId val="186570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65707472"/>
        <c:crosses val="autoZero"/>
        <c:auto val="1"/>
        <c:lblAlgn val="ctr"/>
        <c:lblOffset val="100"/>
        <c:noMultiLvlLbl val="0"/>
      </c:catAx>
      <c:valAx>
        <c:axId val="186570747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5702896"/>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2113380980368"/>
          <c:y val="6.2240848946165502E-2"/>
          <c:w val="0.85899604651815087"/>
          <c:h val="0.76909824808566496"/>
        </c:manualLayout>
      </c:layout>
      <c:barChart>
        <c:barDir val="col"/>
        <c:grouping val="clustered"/>
        <c:varyColors val="0"/>
        <c:ser>
          <c:idx val="0"/>
          <c:order val="0"/>
          <c:tx>
            <c:strRef>
              <c:f>Summary!$F$31</c:f>
              <c:strCache>
                <c:ptCount val="1"/>
                <c:pt idx="0">
                  <c:v>IC50</c:v>
                </c:pt>
              </c:strCache>
            </c:strRef>
          </c:tx>
          <c:spPr>
            <a:solidFill>
              <a:srgbClr val="00B050"/>
            </a:solidFill>
            <a:ln>
              <a:solidFill>
                <a:srgbClr val="002060"/>
              </a:solidFill>
            </a:ln>
            <a:effectLst/>
          </c:spPr>
          <c:invertIfNegative val="0"/>
          <c:cat>
            <c:strRef>
              <c:f>Summary!$E$32:$E$38</c:f>
              <c:strCache>
                <c:ptCount val="7"/>
                <c:pt idx="0">
                  <c:v>SVV</c:v>
                </c:pt>
                <c:pt idx="1">
                  <c:v>  + CYP x1</c:v>
                </c:pt>
                <c:pt idx="2">
                  <c:v>  + CYP x2</c:v>
                </c:pt>
                <c:pt idx="3">
                  <c:v> + Ibrutinib</c:v>
                </c:pt>
                <c:pt idx="4">
                  <c:v> + Rapamycin</c:v>
                </c:pt>
                <c:pt idx="5">
                  <c:v> + ImmTOR x1</c:v>
                </c:pt>
                <c:pt idx="6">
                  <c:v> + ImmTOR x2</c:v>
                </c:pt>
              </c:strCache>
            </c:strRef>
          </c:cat>
          <c:val>
            <c:numRef>
              <c:f>Summary!$F$32:$F$38</c:f>
              <c:numCache>
                <c:formatCode>General</c:formatCode>
                <c:ptCount val="7"/>
                <c:pt idx="0">
                  <c:v>15000</c:v>
                </c:pt>
                <c:pt idx="1">
                  <c:v>1000</c:v>
                </c:pt>
                <c:pt idx="2">
                  <c:v>400</c:v>
                </c:pt>
                <c:pt idx="3" formatCode="#,##0">
                  <c:v>16000</c:v>
                </c:pt>
                <c:pt idx="4" formatCode="#,##0">
                  <c:v>16000</c:v>
                </c:pt>
                <c:pt idx="5">
                  <c:v>4500</c:v>
                </c:pt>
                <c:pt idx="6">
                  <c:v>1000</c:v>
                </c:pt>
              </c:numCache>
            </c:numRef>
          </c:val>
          <c:extLst>
            <c:ext xmlns:c16="http://schemas.microsoft.com/office/drawing/2014/chart" uri="{C3380CC4-5D6E-409C-BE32-E72D297353CC}">
              <c16:uniqueId val="{00000000-DFA4-4693-8030-2B4046F4F0DA}"/>
            </c:ext>
          </c:extLst>
        </c:ser>
        <c:dLbls>
          <c:showLegendKey val="0"/>
          <c:showVal val="0"/>
          <c:showCatName val="0"/>
          <c:showSerName val="0"/>
          <c:showPercent val="0"/>
          <c:showBubbleSize val="0"/>
        </c:dLbls>
        <c:gapWidth val="219"/>
        <c:overlap val="-27"/>
        <c:axId val="999737808"/>
        <c:axId val="999738984"/>
      </c:barChart>
      <c:catAx>
        <c:axId val="99973780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Drug treatment</a:t>
                </a:r>
              </a:p>
            </c:rich>
          </c:tx>
          <c:layout>
            <c:manualLayout>
              <c:xMode val="edge"/>
              <c:yMode val="edge"/>
              <c:x val="0.14447255943025475"/>
              <c:y val="0.9404445412943995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99738984"/>
        <c:crosses val="autoZero"/>
        <c:auto val="1"/>
        <c:lblAlgn val="ctr"/>
        <c:lblOffset val="100"/>
        <c:noMultiLvlLbl val="0"/>
      </c:catAx>
      <c:valAx>
        <c:axId val="999738984"/>
        <c:scaling>
          <c:orientation val="minMax"/>
          <c:max val="1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IC50 nAb titer</a:t>
                </a:r>
              </a:p>
            </c:rich>
          </c:tx>
          <c:layout>
            <c:manualLayout>
              <c:xMode val="edge"/>
              <c:yMode val="edge"/>
              <c:x val="1.1111111111111112E-2"/>
              <c:y val="0.3405963837853602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737808"/>
        <c:crosses val="autoZero"/>
        <c:crossBetween val="between"/>
      </c:valAx>
      <c:spPr>
        <a:noFill/>
        <a:ln w="12700">
          <a:solidFill>
            <a:schemeClr val="tx1">
              <a:lumMod val="95000"/>
              <a:lumOff val="5000"/>
            </a:schemeClr>
          </a:solidFill>
        </a:ln>
        <a:effectLst/>
      </c:spPr>
    </c:plotArea>
    <c:plotVisOnly val="1"/>
    <c:dispBlanksAs val="gap"/>
    <c:showDLblsOverMax val="0"/>
  </c:chart>
  <c:spPr>
    <a:noFill/>
    <a:ln w="15875">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85FC5-0391-4BF6-8325-1C476B66FAD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03FAECF-0583-41EB-8EA6-EFD5CE84DBD1}">
      <dgm:prSet phldrT="[Text]" custT="1"/>
      <dgm:spPr/>
      <dgm:t>
        <a:bodyPr anchor="t" anchorCtr="0"/>
        <a:lstStyle/>
        <a:p>
          <a:r>
            <a:rPr lang="en-US" sz="1100" b="1" u="none" dirty="0">
              <a:ln>
                <a:noFill/>
              </a:ln>
              <a:solidFill>
                <a:schemeClr val="tx1"/>
              </a:solidFill>
            </a:rPr>
            <a:t>SVV-001 as </a:t>
          </a:r>
        </a:p>
        <a:p>
          <a:r>
            <a:rPr lang="en-US" sz="1100" b="1" u="none" dirty="0">
              <a:ln>
                <a:noFill/>
              </a:ln>
              <a:solidFill>
                <a:schemeClr val="tx1"/>
              </a:solidFill>
            </a:rPr>
            <a:t>monotherapy </a:t>
          </a:r>
        </a:p>
        <a:p>
          <a:r>
            <a:rPr lang="en-US" sz="1100" b="1" u="none" dirty="0">
              <a:ln>
                <a:noFill/>
              </a:ln>
              <a:solidFill>
                <a:schemeClr val="tx1"/>
              </a:solidFill>
            </a:rPr>
            <a:t>oncology agent</a:t>
          </a:r>
        </a:p>
        <a:p>
          <a:endParaRPr lang="en-US" sz="1100" b="1" dirty="0">
            <a:ln>
              <a:noFill/>
            </a:ln>
            <a:solidFill>
              <a:schemeClr val="tx1"/>
            </a:solidFill>
          </a:endParaRPr>
        </a:p>
        <a:p>
          <a:r>
            <a:rPr lang="en-US" sz="1100" b="1" dirty="0">
              <a:ln>
                <a:noFill/>
              </a:ln>
              <a:solidFill>
                <a:srgbClr val="FF0000"/>
              </a:solidFill>
            </a:rPr>
            <a:t>SVV-001 Mechanism of Action Known</a:t>
          </a:r>
        </a:p>
        <a:p>
          <a:endParaRPr lang="en-US" sz="1100" b="1" dirty="0">
            <a:ln>
              <a:noFill/>
            </a:ln>
            <a:solidFill>
              <a:srgbClr val="FF0000"/>
            </a:solidFill>
          </a:endParaRPr>
        </a:p>
        <a:p>
          <a:r>
            <a:rPr lang="en-US" sz="1100" b="1" dirty="0">
              <a:ln>
                <a:noFill/>
              </a:ln>
              <a:solidFill>
                <a:srgbClr val="FF0000"/>
              </a:solidFill>
            </a:rPr>
            <a:t>Master Cell bank complete</a:t>
          </a:r>
        </a:p>
        <a:p>
          <a:endParaRPr lang="en-US" sz="1100" b="1" dirty="0">
            <a:ln>
              <a:noFill/>
            </a:ln>
            <a:solidFill>
              <a:srgbClr val="FF0000"/>
            </a:solidFill>
          </a:endParaRPr>
        </a:p>
        <a:p>
          <a:r>
            <a:rPr lang="en-US" sz="1100" b="1" dirty="0">
              <a:ln>
                <a:noFill/>
              </a:ln>
              <a:solidFill>
                <a:srgbClr val="FF0000"/>
              </a:solidFill>
            </a:rPr>
            <a:t>Explore usage of Interferon Inhibitors with SVV-001</a:t>
          </a:r>
        </a:p>
        <a:p>
          <a:endParaRPr lang="en-US" sz="1100" b="1" dirty="0">
            <a:ln>
              <a:noFill/>
            </a:ln>
            <a:solidFill>
              <a:srgbClr val="FF0000"/>
            </a:solidFill>
          </a:endParaRPr>
        </a:p>
        <a:p>
          <a:r>
            <a:rPr lang="en-US" sz="1100" b="1" dirty="0">
              <a:ln>
                <a:noFill/>
              </a:ln>
              <a:solidFill>
                <a:srgbClr val="FF0000"/>
              </a:solidFill>
            </a:rPr>
            <a:t>76 Patient Phase I/II trial as single dose monotherapy complete</a:t>
          </a:r>
        </a:p>
      </dgm:t>
    </dgm:pt>
    <dgm:pt modelId="{6ABD3E68-9756-4883-9401-45FE5D95215A}" type="parTrans" cxnId="{251DDE45-6AE6-4CB6-AA4E-234FEA9A1EC3}">
      <dgm:prSet/>
      <dgm:spPr/>
      <dgm:t>
        <a:bodyPr/>
        <a:lstStyle/>
        <a:p>
          <a:endParaRPr lang="en-US" sz="1100" b="1">
            <a:ln>
              <a:noFill/>
            </a:ln>
            <a:solidFill>
              <a:schemeClr val="tx1"/>
            </a:solidFill>
          </a:endParaRPr>
        </a:p>
      </dgm:t>
    </dgm:pt>
    <dgm:pt modelId="{EA2DDFDD-7181-4F6C-B140-CCA17EBA2CF4}" type="sibTrans" cxnId="{251DDE45-6AE6-4CB6-AA4E-234FEA9A1EC3}">
      <dgm:prSet/>
      <dgm:spPr/>
      <dgm:t>
        <a:bodyPr/>
        <a:lstStyle/>
        <a:p>
          <a:endParaRPr lang="en-US" sz="1100" b="1">
            <a:ln>
              <a:noFill/>
            </a:ln>
            <a:solidFill>
              <a:schemeClr val="tx1"/>
            </a:solidFill>
          </a:endParaRPr>
        </a:p>
      </dgm:t>
    </dgm:pt>
    <dgm:pt modelId="{58057112-1ECF-4E39-87C7-7F5ABE8C5D2D}">
      <dgm:prSet phldrT="[Text]" custT="1"/>
      <dgm:spPr/>
      <dgm:t>
        <a:bodyPr anchor="t" anchorCtr="0"/>
        <a:lstStyle/>
        <a:p>
          <a:r>
            <a:rPr lang="en-US" sz="1100" b="1" dirty="0">
              <a:ln>
                <a:noFill/>
              </a:ln>
              <a:solidFill>
                <a:schemeClr val="tx1"/>
              </a:solidFill>
            </a:rPr>
            <a:t>SVV-001 in combination with checkpoint inhibitor</a:t>
          </a:r>
        </a:p>
        <a:p>
          <a:endParaRPr lang="en-US" sz="1100" b="1" dirty="0">
            <a:ln>
              <a:noFill/>
            </a:ln>
            <a:solidFill>
              <a:schemeClr val="tx1"/>
            </a:solidFill>
          </a:endParaRPr>
        </a:p>
        <a:p>
          <a:r>
            <a:rPr lang="en-US" sz="1100" b="1" dirty="0">
              <a:ln>
                <a:noFill/>
              </a:ln>
              <a:solidFill>
                <a:srgbClr val="FF0000"/>
              </a:solidFill>
            </a:rPr>
            <a:t>Animal efficacy studies complete</a:t>
          </a:r>
        </a:p>
        <a:p>
          <a:endParaRPr lang="en-US" sz="1100" b="1" dirty="0">
            <a:ln>
              <a:noFill/>
            </a:ln>
            <a:solidFill>
              <a:srgbClr val="FF0000"/>
            </a:solidFill>
          </a:endParaRPr>
        </a:p>
        <a:p>
          <a:r>
            <a:rPr lang="en-US" sz="1100" b="1" dirty="0">
              <a:ln>
                <a:noFill/>
              </a:ln>
              <a:solidFill>
                <a:srgbClr val="FF0000"/>
              </a:solidFill>
            </a:rPr>
            <a:t>Evidence of overcoming T-Cell resistance complete</a:t>
          </a:r>
        </a:p>
        <a:p>
          <a:endParaRPr lang="en-US" sz="1100" b="1" dirty="0">
            <a:ln>
              <a:noFill/>
            </a:ln>
            <a:solidFill>
              <a:srgbClr val="FF0000"/>
            </a:solidFill>
          </a:endParaRPr>
        </a:p>
        <a:p>
          <a:r>
            <a:rPr lang="en-US" sz="1100" b="1" dirty="0">
              <a:ln>
                <a:noFill/>
              </a:ln>
              <a:solidFill>
                <a:srgbClr val="FF0000"/>
              </a:solidFill>
            </a:rPr>
            <a:t>Phase I/II study protocol in NET/NEC complete </a:t>
          </a:r>
        </a:p>
        <a:p>
          <a:endParaRPr lang="en-US" sz="1100" b="1" dirty="0">
            <a:ln>
              <a:noFill/>
            </a:ln>
            <a:solidFill>
              <a:srgbClr val="FF0000"/>
            </a:solidFill>
          </a:endParaRPr>
        </a:p>
        <a:p>
          <a:r>
            <a:rPr lang="en-US" sz="1100" b="1" dirty="0">
              <a:ln>
                <a:noFill/>
              </a:ln>
              <a:solidFill>
                <a:srgbClr val="FF0000"/>
              </a:solidFill>
            </a:rPr>
            <a:t>Final IND animal studies ready 1Q22</a:t>
          </a:r>
        </a:p>
        <a:p>
          <a:endParaRPr lang="en-US" sz="1100" b="1" dirty="0">
            <a:ln>
              <a:noFill/>
            </a:ln>
            <a:solidFill>
              <a:schemeClr val="tx1"/>
            </a:solidFill>
          </a:endParaRPr>
        </a:p>
        <a:p>
          <a:r>
            <a:rPr lang="en-US" sz="1100" b="1" dirty="0">
              <a:ln>
                <a:noFill/>
              </a:ln>
              <a:solidFill>
                <a:schemeClr val="tx1"/>
              </a:solidFill>
            </a:rPr>
            <a:t>  </a:t>
          </a:r>
        </a:p>
      </dgm:t>
    </dgm:pt>
    <dgm:pt modelId="{A4D332B9-43C3-45A0-8BEE-2C13D2FDAA8E}" type="parTrans" cxnId="{ADBF9983-8ADD-424D-84F8-9FDE40B41075}">
      <dgm:prSet/>
      <dgm:spPr/>
      <dgm:t>
        <a:bodyPr/>
        <a:lstStyle/>
        <a:p>
          <a:endParaRPr lang="en-US" sz="1100" b="1">
            <a:ln>
              <a:noFill/>
            </a:ln>
            <a:solidFill>
              <a:schemeClr val="tx1"/>
            </a:solidFill>
          </a:endParaRPr>
        </a:p>
      </dgm:t>
    </dgm:pt>
    <dgm:pt modelId="{E0B18F6C-F58C-45FB-AA6E-88DAA89F593F}" type="sibTrans" cxnId="{ADBF9983-8ADD-424D-84F8-9FDE40B41075}">
      <dgm:prSet/>
      <dgm:spPr/>
      <dgm:t>
        <a:bodyPr/>
        <a:lstStyle/>
        <a:p>
          <a:endParaRPr lang="en-US" sz="1100" b="1">
            <a:ln>
              <a:noFill/>
            </a:ln>
            <a:solidFill>
              <a:schemeClr val="tx1"/>
            </a:solidFill>
          </a:endParaRPr>
        </a:p>
      </dgm:t>
    </dgm:pt>
    <dgm:pt modelId="{225353F3-2937-4CA4-81EB-C594D36A64BC}">
      <dgm:prSet phldrT="[Text]" custT="1"/>
      <dgm:spPr/>
      <dgm:t>
        <a:bodyPr anchor="t" anchorCtr="0"/>
        <a:lstStyle/>
        <a:p>
          <a:r>
            <a:rPr lang="en-US" sz="1100" b="1" dirty="0">
              <a:ln>
                <a:noFill/>
              </a:ln>
              <a:solidFill>
                <a:schemeClr val="tx1"/>
              </a:solidFill>
            </a:rPr>
            <a:t>SVV-001 as Armed Construct delivering gene therapy</a:t>
          </a:r>
          <a:endParaRPr lang="en-US" sz="1100" b="1" dirty="0">
            <a:ln>
              <a:noFill/>
            </a:ln>
            <a:solidFill>
              <a:srgbClr val="FF0000"/>
            </a:solidFill>
          </a:endParaRPr>
        </a:p>
        <a:p>
          <a:r>
            <a:rPr lang="en-US" sz="1100" b="1" dirty="0">
              <a:ln>
                <a:noFill/>
              </a:ln>
              <a:solidFill>
                <a:srgbClr val="FF0000"/>
              </a:solidFill>
            </a:rPr>
            <a:t>Seven Armed Gene Constructs Identified</a:t>
          </a:r>
        </a:p>
        <a:p>
          <a:endParaRPr lang="en-US" sz="1100" b="1" dirty="0">
            <a:ln>
              <a:noFill/>
            </a:ln>
            <a:solidFill>
              <a:srgbClr val="FF0000"/>
            </a:solidFill>
          </a:endParaRPr>
        </a:p>
        <a:p>
          <a:r>
            <a:rPr lang="en-US" sz="1100" b="1" dirty="0">
              <a:ln>
                <a:noFill/>
              </a:ln>
              <a:solidFill>
                <a:srgbClr val="FF0000"/>
              </a:solidFill>
            </a:rPr>
            <a:t>All seven show evidence of infection with SVV-001</a:t>
          </a:r>
        </a:p>
        <a:p>
          <a:endParaRPr lang="en-US" sz="1100" b="1" dirty="0">
            <a:ln>
              <a:noFill/>
            </a:ln>
            <a:solidFill>
              <a:srgbClr val="FF0000"/>
            </a:solidFill>
          </a:endParaRPr>
        </a:p>
        <a:p>
          <a:r>
            <a:rPr lang="en-US" sz="1100" b="1" dirty="0">
              <a:ln>
                <a:noFill/>
              </a:ln>
              <a:solidFill>
                <a:srgbClr val="FF0000"/>
              </a:solidFill>
            </a:rPr>
            <a:t>Two armed constructs show evidence to gene expression</a:t>
          </a:r>
        </a:p>
        <a:p>
          <a:endParaRPr lang="en-US" sz="1100" b="1" dirty="0">
            <a:ln>
              <a:noFill/>
            </a:ln>
            <a:solidFill>
              <a:srgbClr val="FF0000"/>
            </a:solidFill>
          </a:endParaRPr>
        </a:p>
        <a:p>
          <a:r>
            <a:rPr lang="en-US" sz="1100" b="1" dirty="0">
              <a:ln>
                <a:noFill/>
              </a:ln>
              <a:solidFill>
                <a:srgbClr val="FF0000"/>
              </a:solidFill>
            </a:rPr>
            <a:t>Animal studies available by December-March 2022</a:t>
          </a:r>
        </a:p>
      </dgm:t>
    </dgm:pt>
    <dgm:pt modelId="{60437F20-FBDD-41D8-A4E7-D26787347B40}" type="parTrans" cxnId="{D4BD8C44-8CFD-4891-A01B-23B26820568F}">
      <dgm:prSet/>
      <dgm:spPr/>
      <dgm:t>
        <a:bodyPr/>
        <a:lstStyle/>
        <a:p>
          <a:endParaRPr lang="en-US" sz="1100" b="1">
            <a:ln>
              <a:noFill/>
            </a:ln>
            <a:solidFill>
              <a:schemeClr val="tx1"/>
            </a:solidFill>
          </a:endParaRPr>
        </a:p>
      </dgm:t>
    </dgm:pt>
    <dgm:pt modelId="{2F5C2900-64C0-41F2-A0B1-0CF7EEEA383E}" type="sibTrans" cxnId="{D4BD8C44-8CFD-4891-A01B-23B26820568F}">
      <dgm:prSet/>
      <dgm:spPr/>
      <dgm:t>
        <a:bodyPr/>
        <a:lstStyle/>
        <a:p>
          <a:endParaRPr lang="en-US" sz="1100" b="1">
            <a:ln>
              <a:noFill/>
            </a:ln>
            <a:solidFill>
              <a:schemeClr val="tx1"/>
            </a:solidFill>
          </a:endParaRPr>
        </a:p>
      </dgm:t>
    </dgm:pt>
    <dgm:pt modelId="{F0912EEC-C190-454F-99F8-8AF1E617BA1F}">
      <dgm:prSet phldrT="[Text]" custT="1"/>
      <dgm:spPr/>
      <dgm:t>
        <a:bodyPr anchor="t" anchorCtr="0"/>
        <a:lstStyle/>
        <a:p>
          <a:r>
            <a:rPr lang="en-US" sz="1100" b="1" dirty="0">
              <a:ln>
                <a:noFill/>
              </a:ln>
              <a:solidFill>
                <a:schemeClr val="tx1"/>
              </a:solidFill>
            </a:rPr>
            <a:t>SVV-001 as Armed Construct delivering pro-drug peptides</a:t>
          </a:r>
        </a:p>
        <a:p>
          <a:endParaRPr lang="en-US" sz="1100" b="1" dirty="0">
            <a:ln>
              <a:noFill/>
            </a:ln>
            <a:solidFill>
              <a:srgbClr val="FF0000"/>
            </a:solidFill>
          </a:endParaRPr>
        </a:p>
        <a:p>
          <a:r>
            <a:rPr lang="en-US" sz="1100" b="1" dirty="0">
              <a:ln>
                <a:noFill/>
              </a:ln>
              <a:solidFill>
                <a:srgbClr val="FF0000"/>
              </a:solidFill>
            </a:rPr>
            <a:t>Ability to use 3C Proteases in SVV-001 to activate peptide pro-drugs discovered</a:t>
          </a:r>
        </a:p>
        <a:p>
          <a:endParaRPr lang="en-US" sz="1100" b="1" dirty="0">
            <a:ln>
              <a:noFill/>
            </a:ln>
            <a:solidFill>
              <a:srgbClr val="FF0000"/>
            </a:solidFill>
          </a:endParaRPr>
        </a:p>
        <a:p>
          <a:r>
            <a:rPr lang="en-US" sz="1100" b="1" dirty="0">
              <a:ln>
                <a:noFill/>
              </a:ln>
              <a:solidFill>
                <a:srgbClr val="FF0000"/>
              </a:solidFill>
            </a:rPr>
            <a:t>STI program to develop SVV-001 peptide pro-drugs under consideration</a:t>
          </a:r>
        </a:p>
        <a:p>
          <a:endParaRPr lang="en-US" sz="1100" b="1" dirty="0">
            <a:ln>
              <a:noFill/>
            </a:ln>
            <a:solidFill>
              <a:srgbClr val="FF0000"/>
            </a:solidFill>
          </a:endParaRPr>
        </a:p>
        <a:p>
          <a:r>
            <a:rPr lang="en-US" sz="1100" b="1" dirty="0">
              <a:ln>
                <a:noFill/>
              </a:ln>
              <a:solidFill>
                <a:srgbClr val="FF0000"/>
              </a:solidFill>
            </a:rPr>
            <a:t>Identification of peptides to start in 4Q21</a:t>
          </a:r>
        </a:p>
      </dgm:t>
    </dgm:pt>
    <dgm:pt modelId="{0039FFFE-D0DA-4D8F-A1A7-C59CA22F3009}" type="parTrans" cxnId="{28C07EBD-B270-41DB-89FA-DBC30A1234DA}">
      <dgm:prSet/>
      <dgm:spPr/>
      <dgm:t>
        <a:bodyPr/>
        <a:lstStyle/>
        <a:p>
          <a:endParaRPr lang="en-US" sz="1100" b="1">
            <a:ln>
              <a:noFill/>
            </a:ln>
            <a:solidFill>
              <a:schemeClr val="tx1"/>
            </a:solidFill>
          </a:endParaRPr>
        </a:p>
      </dgm:t>
    </dgm:pt>
    <dgm:pt modelId="{EB060F93-5824-4556-93BC-D507607938A4}" type="sibTrans" cxnId="{28C07EBD-B270-41DB-89FA-DBC30A1234DA}">
      <dgm:prSet/>
      <dgm:spPr/>
      <dgm:t>
        <a:bodyPr/>
        <a:lstStyle/>
        <a:p>
          <a:endParaRPr lang="en-US" sz="1100" b="1">
            <a:ln>
              <a:noFill/>
            </a:ln>
            <a:solidFill>
              <a:schemeClr val="tx1"/>
            </a:solidFill>
          </a:endParaRPr>
        </a:p>
      </dgm:t>
    </dgm:pt>
    <dgm:pt modelId="{ED2DF1C6-46C1-421B-AEC8-A90805E4B617}">
      <dgm:prSet phldrT="[Text]" custT="1"/>
      <dgm:spPr/>
      <dgm:t>
        <a:bodyPr anchor="t" anchorCtr="0"/>
        <a:lstStyle/>
        <a:p>
          <a:r>
            <a:rPr lang="en-US" sz="1100" b="1" dirty="0">
              <a:ln>
                <a:noFill/>
              </a:ln>
              <a:solidFill>
                <a:schemeClr val="tx1"/>
              </a:solidFill>
            </a:rPr>
            <a:t>SVV-001 as multiple IV or IT delivery</a:t>
          </a:r>
        </a:p>
        <a:p>
          <a:br>
            <a:rPr lang="en-US" sz="1100" b="1" dirty="0">
              <a:ln>
                <a:noFill/>
              </a:ln>
              <a:solidFill>
                <a:schemeClr val="tx1"/>
              </a:solidFill>
            </a:rPr>
          </a:br>
          <a:r>
            <a:rPr lang="en-US" sz="1100" b="1" dirty="0">
              <a:ln>
                <a:noFill/>
              </a:ln>
              <a:solidFill>
                <a:srgbClr val="FF0000"/>
              </a:solidFill>
            </a:rPr>
            <a:t>Initial Phase I/II trial of SVV-001 was single dose IV</a:t>
          </a:r>
        </a:p>
        <a:p>
          <a:endParaRPr lang="en-US" sz="1100" b="1" dirty="0">
            <a:ln>
              <a:noFill/>
            </a:ln>
            <a:solidFill>
              <a:srgbClr val="FF0000"/>
            </a:solidFill>
          </a:endParaRPr>
        </a:p>
        <a:p>
          <a:r>
            <a:rPr lang="en-US" sz="1100" b="1" dirty="0">
              <a:ln>
                <a:noFill/>
              </a:ln>
              <a:solidFill>
                <a:srgbClr val="FF0000"/>
              </a:solidFill>
            </a:rPr>
            <a:t>Animal tests used IT dosing for NEC/NET tumors in animals</a:t>
          </a:r>
        </a:p>
        <a:p>
          <a:endParaRPr lang="en-US" sz="1100" b="1" dirty="0">
            <a:ln>
              <a:noFill/>
            </a:ln>
            <a:solidFill>
              <a:srgbClr val="FF0000"/>
            </a:solidFill>
          </a:endParaRPr>
        </a:p>
        <a:p>
          <a:r>
            <a:rPr lang="en-US" sz="1100" b="1" dirty="0">
              <a:ln>
                <a:noFill/>
              </a:ln>
              <a:solidFill>
                <a:srgbClr val="FF0000"/>
              </a:solidFill>
            </a:rPr>
            <a:t>Planned Phase I/II trial in NEC/NET will use multiple dose IT</a:t>
          </a:r>
        </a:p>
        <a:p>
          <a:endParaRPr lang="en-US" sz="1100" b="1" dirty="0">
            <a:ln>
              <a:noFill/>
            </a:ln>
            <a:solidFill>
              <a:srgbClr val="FF0000"/>
            </a:solidFill>
          </a:endParaRPr>
        </a:p>
        <a:p>
          <a:r>
            <a:rPr lang="en-US" sz="1100" b="1" dirty="0">
              <a:ln>
                <a:noFill/>
              </a:ln>
              <a:solidFill>
                <a:srgbClr val="FF0000"/>
              </a:solidFill>
            </a:rPr>
            <a:t>Multiple dose IV experiments are ongoing</a:t>
          </a:r>
        </a:p>
      </dgm:t>
    </dgm:pt>
    <dgm:pt modelId="{4B310C90-5B67-419C-8938-D32BB2234426}" type="parTrans" cxnId="{FD0BD535-85D2-4655-8E7E-C9FC4CFFCA86}">
      <dgm:prSet/>
      <dgm:spPr/>
      <dgm:t>
        <a:bodyPr/>
        <a:lstStyle/>
        <a:p>
          <a:endParaRPr lang="en-US" sz="1100" b="1">
            <a:ln>
              <a:noFill/>
            </a:ln>
            <a:solidFill>
              <a:schemeClr val="tx1"/>
            </a:solidFill>
          </a:endParaRPr>
        </a:p>
      </dgm:t>
    </dgm:pt>
    <dgm:pt modelId="{127C458B-9D29-4F7A-BE16-A01AF7209348}" type="sibTrans" cxnId="{FD0BD535-85D2-4655-8E7E-C9FC4CFFCA86}">
      <dgm:prSet/>
      <dgm:spPr/>
      <dgm:t>
        <a:bodyPr/>
        <a:lstStyle/>
        <a:p>
          <a:endParaRPr lang="en-US" sz="1100" b="1">
            <a:ln>
              <a:noFill/>
            </a:ln>
            <a:solidFill>
              <a:schemeClr val="tx1"/>
            </a:solidFill>
          </a:endParaRPr>
        </a:p>
      </dgm:t>
    </dgm:pt>
    <dgm:pt modelId="{0DEA548C-3024-4449-B49B-48A66F6E37D2}">
      <dgm:prSet phldrT="[Text]" custT="1"/>
      <dgm:spPr/>
      <dgm:t>
        <a:bodyPr anchor="t" anchorCtr="0"/>
        <a:lstStyle/>
        <a:p>
          <a:r>
            <a:rPr lang="en-US" sz="1100" b="1" dirty="0">
              <a:ln>
                <a:noFill/>
              </a:ln>
              <a:solidFill>
                <a:schemeClr val="tx1"/>
              </a:solidFill>
            </a:rPr>
            <a:t>SVV-001 Companion Diagnostic to screen patients</a:t>
          </a:r>
        </a:p>
        <a:p>
          <a:endParaRPr lang="en-US" sz="1100" b="1" dirty="0">
            <a:ln>
              <a:noFill/>
            </a:ln>
            <a:solidFill>
              <a:srgbClr val="FF0000"/>
            </a:solidFill>
          </a:endParaRPr>
        </a:p>
        <a:p>
          <a:r>
            <a:rPr lang="en-US" sz="1100" b="1" dirty="0">
              <a:ln>
                <a:noFill/>
              </a:ln>
              <a:solidFill>
                <a:srgbClr val="FF0000"/>
              </a:solidFill>
            </a:rPr>
            <a:t>RT-PCR test has been successfully developed to identify SVV-001 sensitive tumors</a:t>
          </a:r>
        </a:p>
        <a:p>
          <a:endParaRPr lang="en-US" sz="1100" b="1" dirty="0">
            <a:ln>
              <a:noFill/>
            </a:ln>
            <a:solidFill>
              <a:srgbClr val="FF0000"/>
            </a:solidFill>
          </a:endParaRPr>
        </a:p>
        <a:p>
          <a:r>
            <a:rPr lang="en-US" sz="1100" b="1" dirty="0">
              <a:ln>
                <a:noFill/>
              </a:ln>
              <a:solidFill>
                <a:srgbClr val="FF0000"/>
              </a:solidFill>
            </a:rPr>
            <a:t>This 8 gene set identifies SVV-001 sensitivity using FFPE tumor blocks</a:t>
          </a:r>
        </a:p>
        <a:p>
          <a:endParaRPr lang="en-US" sz="1100" b="1" dirty="0">
            <a:ln>
              <a:noFill/>
            </a:ln>
            <a:solidFill>
              <a:srgbClr val="FF0000"/>
            </a:solidFill>
          </a:endParaRPr>
        </a:p>
        <a:p>
          <a:r>
            <a:rPr lang="en-US" sz="1100" b="1" dirty="0">
              <a:ln>
                <a:noFill/>
              </a:ln>
              <a:solidFill>
                <a:srgbClr val="FF0000"/>
              </a:solidFill>
            </a:rPr>
            <a:t>A CLIA assay of this 8 gene RT-PCR Test is under development </a:t>
          </a:r>
        </a:p>
      </dgm:t>
    </dgm:pt>
    <dgm:pt modelId="{BA78A451-4ADE-4A7E-AA58-4F2483FAFA01}" type="parTrans" cxnId="{701609BF-6D06-4378-BE65-17CE263D7785}">
      <dgm:prSet/>
      <dgm:spPr/>
      <dgm:t>
        <a:bodyPr/>
        <a:lstStyle/>
        <a:p>
          <a:endParaRPr lang="en-US" sz="1100" b="1">
            <a:ln>
              <a:noFill/>
            </a:ln>
            <a:solidFill>
              <a:schemeClr val="tx1"/>
            </a:solidFill>
          </a:endParaRPr>
        </a:p>
      </dgm:t>
    </dgm:pt>
    <dgm:pt modelId="{F6EE2381-E836-487C-B9DD-C8F6F32810D9}" type="sibTrans" cxnId="{701609BF-6D06-4378-BE65-17CE263D7785}">
      <dgm:prSet/>
      <dgm:spPr/>
      <dgm:t>
        <a:bodyPr/>
        <a:lstStyle/>
        <a:p>
          <a:endParaRPr lang="en-US" sz="1100" b="1">
            <a:ln>
              <a:noFill/>
            </a:ln>
            <a:solidFill>
              <a:schemeClr val="tx1"/>
            </a:solidFill>
          </a:endParaRPr>
        </a:p>
      </dgm:t>
    </dgm:pt>
    <dgm:pt modelId="{D7B81D5C-4B9D-45AC-94E8-1F7383D18FA3}" type="pres">
      <dgm:prSet presAssocID="{8A085FC5-0391-4BF6-8325-1C476B66FAD0}" presName="Name0" presStyleCnt="0">
        <dgm:presLayoutVars>
          <dgm:dir/>
          <dgm:resizeHandles val="exact"/>
        </dgm:presLayoutVars>
      </dgm:prSet>
      <dgm:spPr/>
    </dgm:pt>
    <dgm:pt modelId="{B2F6FDA5-E302-4C56-BAA0-2F219E671D85}" type="pres">
      <dgm:prSet presAssocID="{803FAECF-0583-41EB-8EA6-EFD5CE84DBD1}" presName="node" presStyleLbl="node1" presStyleIdx="0" presStyleCnt="6" custAng="0" custLinFactNeighborX="-92260" custLinFactNeighborY="0">
        <dgm:presLayoutVars>
          <dgm:bulletEnabled val="1"/>
        </dgm:presLayoutVars>
      </dgm:prSet>
      <dgm:spPr/>
    </dgm:pt>
    <dgm:pt modelId="{2517FDF5-E832-40A1-A82D-49C08862B311}" type="pres">
      <dgm:prSet presAssocID="{EA2DDFDD-7181-4F6C-B140-CCA17EBA2CF4}" presName="sibTrans" presStyleCnt="0"/>
      <dgm:spPr/>
    </dgm:pt>
    <dgm:pt modelId="{71C881A1-CAEC-482E-8488-D260D4A9D822}" type="pres">
      <dgm:prSet presAssocID="{58057112-1ECF-4E39-87C7-7F5ABE8C5D2D}" presName="node" presStyleLbl="node1" presStyleIdx="1" presStyleCnt="6" custLinFactNeighborX="-54994">
        <dgm:presLayoutVars>
          <dgm:bulletEnabled val="1"/>
        </dgm:presLayoutVars>
      </dgm:prSet>
      <dgm:spPr/>
    </dgm:pt>
    <dgm:pt modelId="{AD2BBAA1-C3AB-4664-AF0C-528DC10DADA1}" type="pres">
      <dgm:prSet presAssocID="{E0B18F6C-F58C-45FB-AA6E-88DAA89F593F}" presName="sibTrans" presStyleCnt="0"/>
      <dgm:spPr/>
    </dgm:pt>
    <dgm:pt modelId="{23574D10-5F40-44DE-8801-B36B7286B510}" type="pres">
      <dgm:prSet presAssocID="{225353F3-2937-4CA4-81EB-C594D36A64BC}" presName="node" presStyleLbl="node1" presStyleIdx="2" presStyleCnt="6" custLinFactNeighborX="-67581">
        <dgm:presLayoutVars>
          <dgm:bulletEnabled val="1"/>
        </dgm:presLayoutVars>
      </dgm:prSet>
      <dgm:spPr/>
    </dgm:pt>
    <dgm:pt modelId="{CED475B1-4DDE-4A9E-98E8-5DAE921A0DCD}" type="pres">
      <dgm:prSet presAssocID="{2F5C2900-64C0-41F2-A0B1-0CF7EEEA383E}" presName="sibTrans" presStyleCnt="0"/>
      <dgm:spPr/>
    </dgm:pt>
    <dgm:pt modelId="{078FF412-DE85-4B50-8733-BF8A00A6C95D}" type="pres">
      <dgm:prSet presAssocID="{F0912EEC-C190-454F-99F8-8AF1E617BA1F}" presName="node" presStyleLbl="node1" presStyleIdx="3" presStyleCnt="6" custLinFactNeighborX="-77782">
        <dgm:presLayoutVars>
          <dgm:bulletEnabled val="1"/>
        </dgm:presLayoutVars>
      </dgm:prSet>
      <dgm:spPr/>
    </dgm:pt>
    <dgm:pt modelId="{06B72336-9A39-40F0-8E19-0432C5E6F3FB}" type="pres">
      <dgm:prSet presAssocID="{EB060F93-5824-4556-93BC-D507607938A4}" presName="sibTrans" presStyleCnt="0"/>
      <dgm:spPr/>
    </dgm:pt>
    <dgm:pt modelId="{395B6BBF-5C59-43FE-A81C-0FA05A0A9706}" type="pres">
      <dgm:prSet presAssocID="{ED2DF1C6-46C1-421B-AEC8-A90805E4B617}" presName="node" presStyleLbl="node1" presStyleIdx="4" presStyleCnt="6" custLinFactX="95188" custLinFactNeighborX="100000">
        <dgm:presLayoutVars>
          <dgm:bulletEnabled val="1"/>
        </dgm:presLayoutVars>
      </dgm:prSet>
      <dgm:spPr/>
    </dgm:pt>
    <dgm:pt modelId="{A0018039-43B1-45E2-9715-D652C65E8C02}" type="pres">
      <dgm:prSet presAssocID="{127C458B-9D29-4F7A-BE16-A01AF7209348}" presName="sibTrans" presStyleCnt="0"/>
      <dgm:spPr/>
    </dgm:pt>
    <dgm:pt modelId="{1E9B0582-A65E-4A71-94B2-707D3C00A824}" type="pres">
      <dgm:prSet presAssocID="{0DEA548C-3024-4449-B49B-48A66F6E37D2}" presName="node" presStyleLbl="node1" presStyleIdx="5" presStyleCnt="6" custLinFactX="-100000" custLinFactNeighborX="-180073">
        <dgm:presLayoutVars>
          <dgm:bulletEnabled val="1"/>
        </dgm:presLayoutVars>
      </dgm:prSet>
      <dgm:spPr/>
    </dgm:pt>
  </dgm:ptLst>
  <dgm:cxnLst>
    <dgm:cxn modelId="{1E929B14-442A-47A5-AF26-937EDB76D839}" type="presOf" srcId="{F0912EEC-C190-454F-99F8-8AF1E617BA1F}" destId="{078FF412-DE85-4B50-8733-BF8A00A6C95D}" srcOrd="0" destOrd="0" presId="urn:microsoft.com/office/officeart/2005/8/layout/hList6"/>
    <dgm:cxn modelId="{FBA5AF1C-A812-46B0-919E-54CE10A23501}" type="presOf" srcId="{58057112-1ECF-4E39-87C7-7F5ABE8C5D2D}" destId="{71C881A1-CAEC-482E-8488-D260D4A9D822}" srcOrd="0" destOrd="0" presId="urn:microsoft.com/office/officeart/2005/8/layout/hList6"/>
    <dgm:cxn modelId="{2F00361F-3BE3-4208-91BB-8775D0053018}" type="presOf" srcId="{0DEA548C-3024-4449-B49B-48A66F6E37D2}" destId="{1E9B0582-A65E-4A71-94B2-707D3C00A824}" srcOrd="0" destOrd="0" presId="urn:microsoft.com/office/officeart/2005/8/layout/hList6"/>
    <dgm:cxn modelId="{FD0BD535-85D2-4655-8E7E-C9FC4CFFCA86}" srcId="{8A085FC5-0391-4BF6-8325-1C476B66FAD0}" destId="{ED2DF1C6-46C1-421B-AEC8-A90805E4B617}" srcOrd="4" destOrd="0" parTransId="{4B310C90-5B67-419C-8938-D32BB2234426}" sibTransId="{127C458B-9D29-4F7A-BE16-A01AF7209348}"/>
    <dgm:cxn modelId="{85411D38-F0BC-48C5-8D2F-14C155C00E15}" type="presOf" srcId="{ED2DF1C6-46C1-421B-AEC8-A90805E4B617}" destId="{395B6BBF-5C59-43FE-A81C-0FA05A0A9706}" srcOrd="0" destOrd="0" presId="urn:microsoft.com/office/officeart/2005/8/layout/hList6"/>
    <dgm:cxn modelId="{D4BD8C44-8CFD-4891-A01B-23B26820568F}" srcId="{8A085FC5-0391-4BF6-8325-1C476B66FAD0}" destId="{225353F3-2937-4CA4-81EB-C594D36A64BC}" srcOrd="2" destOrd="0" parTransId="{60437F20-FBDD-41D8-A4E7-D26787347B40}" sibTransId="{2F5C2900-64C0-41F2-A0B1-0CF7EEEA383E}"/>
    <dgm:cxn modelId="{251DDE45-6AE6-4CB6-AA4E-234FEA9A1EC3}" srcId="{8A085FC5-0391-4BF6-8325-1C476B66FAD0}" destId="{803FAECF-0583-41EB-8EA6-EFD5CE84DBD1}" srcOrd="0" destOrd="0" parTransId="{6ABD3E68-9756-4883-9401-45FE5D95215A}" sibTransId="{EA2DDFDD-7181-4F6C-B140-CCA17EBA2CF4}"/>
    <dgm:cxn modelId="{CD10EF6A-47A3-473F-8E62-E55319FE8E66}" type="presOf" srcId="{803FAECF-0583-41EB-8EA6-EFD5CE84DBD1}" destId="{B2F6FDA5-E302-4C56-BAA0-2F219E671D85}" srcOrd="0" destOrd="0" presId="urn:microsoft.com/office/officeart/2005/8/layout/hList6"/>
    <dgm:cxn modelId="{ADBF9983-8ADD-424D-84F8-9FDE40B41075}" srcId="{8A085FC5-0391-4BF6-8325-1C476B66FAD0}" destId="{58057112-1ECF-4E39-87C7-7F5ABE8C5D2D}" srcOrd="1" destOrd="0" parTransId="{A4D332B9-43C3-45A0-8BEE-2C13D2FDAA8E}" sibTransId="{E0B18F6C-F58C-45FB-AA6E-88DAA89F593F}"/>
    <dgm:cxn modelId="{D871969F-221A-4F7F-B672-6789D025C59B}" type="presOf" srcId="{8A085FC5-0391-4BF6-8325-1C476B66FAD0}" destId="{D7B81D5C-4B9D-45AC-94E8-1F7383D18FA3}" srcOrd="0" destOrd="0" presId="urn:microsoft.com/office/officeart/2005/8/layout/hList6"/>
    <dgm:cxn modelId="{28C07EBD-B270-41DB-89FA-DBC30A1234DA}" srcId="{8A085FC5-0391-4BF6-8325-1C476B66FAD0}" destId="{F0912EEC-C190-454F-99F8-8AF1E617BA1F}" srcOrd="3" destOrd="0" parTransId="{0039FFFE-D0DA-4D8F-A1A7-C59CA22F3009}" sibTransId="{EB060F93-5824-4556-93BC-D507607938A4}"/>
    <dgm:cxn modelId="{701609BF-6D06-4378-BE65-17CE263D7785}" srcId="{8A085FC5-0391-4BF6-8325-1C476B66FAD0}" destId="{0DEA548C-3024-4449-B49B-48A66F6E37D2}" srcOrd="5" destOrd="0" parTransId="{BA78A451-4ADE-4A7E-AA58-4F2483FAFA01}" sibTransId="{F6EE2381-E836-487C-B9DD-C8F6F32810D9}"/>
    <dgm:cxn modelId="{1A87C6E5-32BF-4880-B4CC-D8FB4681B384}" type="presOf" srcId="{225353F3-2937-4CA4-81EB-C594D36A64BC}" destId="{23574D10-5F40-44DE-8801-B36B7286B510}" srcOrd="0" destOrd="0" presId="urn:microsoft.com/office/officeart/2005/8/layout/hList6"/>
    <dgm:cxn modelId="{9D4F7088-6D94-4D4C-A81E-0CAC594E7E01}" type="presParOf" srcId="{D7B81D5C-4B9D-45AC-94E8-1F7383D18FA3}" destId="{B2F6FDA5-E302-4C56-BAA0-2F219E671D85}" srcOrd="0" destOrd="0" presId="urn:microsoft.com/office/officeart/2005/8/layout/hList6"/>
    <dgm:cxn modelId="{A2181B5F-54E5-4CC8-8752-5455DFE54965}" type="presParOf" srcId="{D7B81D5C-4B9D-45AC-94E8-1F7383D18FA3}" destId="{2517FDF5-E832-40A1-A82D-49C08862B311}" srcOrd="1" destOrd="0" presId="urn:microsoft.com/office/officeart/2005/8/layout/hList6"/>
    <dgm:cxn modelId="{24A6A3AA-365F-4C6C-925E-4885F905B910}" type="presParOf" srcId="{D7B81D5C-4B9D-45AC-94E8-1F7383D18FA3}" destId="{71C881A1-CAEC-482E-8488-D260D4A9D822}" srcOrd="2" destOrd="0" presId="urn:microsoft.com/office/officeart/2005/8/layout/hList6"/>
    <dgm:cxn modelId="{20813E52-E8F4-44F5-A530-3E1D2F4D8CD9}" type="presParOf" srcId="{D7B81D5C-4B9D-45AC-94E8-1F7383D18FA3}" destId="{AD2BBAA1-C3AB-4664-AF0C-528DC10DADA1}" srcOrd="3" destOrd="0" presId="urn:microsoft.com/office/officeart/2005/8/layout/hList6"/>
    <dgm:cxn modelId="{ADBCE368-DECA-4FF4-ADBA-1F39D8EF40BD}" type="presParOf" srcId="{D7B81D5C-4B9D-45AC-94E8-1F7383D18FA3}" destId="{23574D10-5F40-44DE-8801-B36B7286B510}" srcOrd="4" destOrd="0" presId="urn:microsoft.com/office/officeart/2005/8/layout/hList6"/>
    <dgm:cxn modelId="{CE385CA4-76C5-4750-BD2B-E80B3E6AB129}" type="presParOf" srcId="{D7B81D5C-4B9D-45AC-94E8-1F7383D18FA3}" destId="{CED475B1-4DDE-4A9E-98E8-5DAE921A0DCD}" srcOrd="5" destOrd="0" presId="urn:microsoft.com/office/officeart/2005/8/layout/hList6"/>
    <dgm:cxn modelId="{B38338A8-4281-4D2D-BF01-D0941C099A00}" type="presParOf" srcId="{D7B81D5C-4B9D-45AC-94E8-1F7383D18FA3}" destId="{078FF412-DE85-4B50-8733-BF8A00A6C95D}" srcOrd="6" destOrd="0" presId="urn:microsoft.com/office/officeart/2005/8/layout/hList6"/>
    <dgm:cxn modelId="{1C552611-B96A-487D-B814-987E9195D6D9}" type="presParOf" srcId="{D7B81D5C-4B9D-45AC-94E8-1F7383D18FA3}" destId="{06B72336-9A39-40F0-8E19-0432C5E6F3FB}" srcOrd="7" destOrd="0" presId="urn:microsoft.com/office/officeart/2005/8/layout/hList6"/>
    <dgm:cxn modelId="{BE5CF413-8148-4064-B9E6-DC6A7DD90E7B}" type="presParOf" srcId="{D7B81D5C-4B9D-45AC-94E8-1F7383D18FA3}" destId="{395B6BBF-5C59-43FE-A81C-0FA05A0A9706}" srcOrd="8" destOrd="0" presId="urn:microsoft.com/office/officeart/2005/8/layout/hList6"/>
    <dgm:cxn modelId="{E7C79B27-84CD-42E9-82FE-D3AE28E351D7}" type="presParOf" srcId="{D7B81D5C-4B9D-45AC-94E8-1F7383D18FA3}" destId="{A0018039-43B1-45E2-9715-D652C65E8C02}" srcOrd="9" destOrd="0" presId="urn:microsoft.com/office/officeart/2005/8/layout/hList6"/>
    <dgm:cxn modelId="{89BF7337-1531-4C2C-B2C3-14598D2577A6}" type="presParOf" srcId="{D7B81D5C-4B9D-45AC-94E8-1F7383D18FA3}" destId="{1E9B0582-A65E-4A71-94B2-707D3C00A824}" srcOrd="10" destOrd="0" presId="urn:microsoft.com/office/officeart/2005/8/layout/hList6"/>
  </dgm:cxnLst>
  <dgm:bg>
    <a:solidFill>
      <a:srgbClr val="00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6FDA5-E302-4C56-BAA0-2F219E671D85}">
      <dsp:nvSpPr>
        <dsp:cNvPr id="0" name=""/>
        <dsp:cNvSpPr/>
      </dsp:nvSpPr>
      <dsp:spPr>
        <a:xfrm rot="16200000">
          <a:off x="-1897483" y="1897483"/>
          <a:ext cx="5067801" cy="12728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ctr" defTabSz="488950">
            <a:lnSpc>
              <a:spcPct val="90000"/>
            </a:lnSpc>
            <a:spcBef>
              <a:spcPct val="0"/>
            </a:spcBef>
            <a:spcAft>
              <a:spcPct val="35000"/>
            </a:spcAft>
            <a:buNone/>
          </a:pPr>
          <a:r>
            <a:rPr lang="en-US" sz="1100" b="1" u="none" kern="1200" dirty="0">
              <a:ln>
                <a:noFill/>
              </a:ln>
              <a:solidFill>
                <a:schemeClr val="tx1"/>
              </a:solidFill>
            </a:rPr>
            <a:t>SVV-001 as </a:t>
          </a:r>
        </a:p>
        <a:p>
          <a:pPr marL="0" lvl="0" indent="0" algn="ctr" defTabSz="488950">
            <a:lnSpc>
              <a:spcPct val="90000"/>
            </a:lnSpc>
            <a:spcBef>
              <a:spcPct val="0"/>
            </a:spcBef>
            <a:spcAft>
              <a:spcPct val="35000"/>
            </a:spcAft>
            <a:buNone/>
          </a:pPr>
          <a:r>
            <a:rPr lang="en-US" sz="1100" b="1" u="none" kern="1200" dirty="0">
              <a:ln>
                <a:noFill/>
              </a:ln>
              <a:solidFill>
                <a:schemeClr val="tx1"/>
              </a:solidFill>
            </a:rPr>
            <a:t>monotherapy </a:t>
          </a:r>
        </a:p>
        <a:p>
          <a:pPr marL="0" lvl="0" indent="0" algn="ctr" defTabSz="488950">
            <a:lnSpc>
              <a:spcPct val="90000"/>
            </a:lnSpc>
            <a:spcBef>
              <a:spcPct val="0"/>
            </a:spcBef>
            <a:spcAft>
              <a:spcPct val="35000"/>
            </a:spcAft>
            <a:buNone/>
          </a:pPr>
          <a:r>
            <a:rPr lang="en-US" sz="1100" b="1" u="none" kern="1200" dirty="0">
              <a:ln>
                <a:noFill/>
              </a:ln>
              <a:solidFill>
                <a:schemeClr val="tx1"/>
              </a:solidFill>
            </a:rPr>
            <a:t>oncology agent</a:t>
          </a:r>
        </a:p>
        <a:p>
          <a:pPr marL="0" lvl="0" indent="0" algn="ctr" defTabSz="488950">
            <a:lnSpc>
              <a:spcPct val="90000"/>
            </a:lnSpc>
            <a:spcBef>
              <a:spcPct val="0"/>
            </a:spcBef>
            <a:spcAft>
              <a:spcPct val="35000"/>
            </a:spcAft>
            <a:buNone/>
          </a:pPr>
          <a:endParaRPr lang="en-US" sz="1100" b="1" kern="1200" dirty="0">
            <a:ln>
              <a:noFill/>
            </a:ln>
            <a:solidFill>
              <a:schemeClr val="tx1"/>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SVV-001 Mechanism of Action Known</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Master Cell bank complete</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Explore usage of Interferon Inhibitors with SVV-001</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76 Patient Phase I/II trial as single dose monotherapy complete</a:t>
          </a:r>
        </a:p>
      </dsp:txBody>
      <dsp:txXfrm rot="5400000">
        <a:off x="0" y="1013560"/>
        <a:ext cx="1272834" cy="3040681"/>
      </dsp:txXfrm>
    </dsp:sp>
    <dsp:sp modelId="{71C881A1-CAEC-482E-8488-D260D4A9D822}">
      <dsp:nvSpPr>
        <dsp:cNvPr id="0" name=""/>
        <dsp:cNvSpPr/>
      </dsp:nvSpPr>
      <dsp:spPr>
        <a:xfrm rot="16200000">
          <a:off x="-578462" y="1897483"/>
          <a:ext cx="5067801" cy="12728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ctr" defTabSz="488950">
            <a:lnSpc>
              <a:spcPct val="90000"/>
            </a:lnSpc>
            <a:spcBef>
              <a:spcPct val="0"/>
            </a:spcBef>
            <a:spcAft>
              <a:spcPct val="35000"/>
            </a:spcAft>
            <a:buNone/>
          </a:pPr>
          <a:r>
            <a:rPr lang="en-US" sz="1100" b="1" kern="1200" dirty="0">
              <a:ln>
                <a:noFill/>
              </a:ln>
              <a:solidFill>
                <a:schemeClr val="tx1"/>
              </a:solidFill>
            </a:rPr>
            <a:t>SVV-001 in combination with checkpoint inhibitor</a:t>
          </a:r>
        </a:p>
        <a:p>
          <a:pPr marL="0" lvl="0" indent="0" algn="ctr" defTabSz="488950">
            <a:lnSpc>
              <a:spcPct val="90000"/>
            </a:lnSpc>
            <a:spcBef>
              <a:spcPct val="0"/>
            </a:spcBef>
            <a:spcAft>
              <a:spcPct val="35000"/>
            </a:spcAft>
            <a:buNone/>
          </a:pPr>
          <a:endParaRPr lang="en-US" sz="1100" b="1" kern="1200" dirty="0">
            <a:ln>
              <a:noFill/>
            </a:ln>
            <a:solidFill>
              <a:schemeClr val="tx1"/>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Animal efficacy studies complete</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Evidence of overcoming T-Cell resistance complete</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Phase I/II study protocol in NET/NEC complete </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Final IND animal studies ready 1Q22</a:t>
          </a:r>
        </a:p>
        <a:p>
          <a:pPr marL="0" lvl="0" indent="0" algn="ctr" defTabSz="488950">
            <a:lnSpc>
              <a:spcPct val="90000"/>
            </a:lnSpc>
            <a:spcBef>
              <a:spcPct val="0"/>
            </a:spcBef>
            <a:spcAft>
              <a:spcPct val="35000"/>
            </a:spcAft>
            <a:buNone/>
          </a:pPr>
          <a:endParaRPr lang="en-US" sz="1100" b="1" kern="1200" dirty="0">
            <a:ln>
              <a:noFill/>
            </a:ln>
            <a:solidFill>
              <a:schemeClr val="tx1"/>
            </a:solidFill>
          </a:endParaRPr>
        </a:p>
        <a:p>
          <a:pPr marL="0" lvl="0" indent="0" algn="ctr" defTabSz="488950">
            <a:lnSpc>
              <a:spcPct val="90000"/>
            </a:lnSpc>
            <a:spcBef>
              <a:spcPct val="0"/>
            </a:spcBef>
            <a:spcAft>
              <a:spcPct val="35000"/>
            </a:spcAft>
            <a:buNone/>
          </a:pPr>
          <a:r>
            <a:rPr lang="en-US" sz="1100" b="1" kern="1200" dirty="0">
              <a:ln>
                <a:noFill/>
              </a:ln>
              <a:solidFill>
                <a:schemeClr val="tx1"/>
              </a:solidFill>
            </a:rPr>
            <a:t>  </a:t>
          </a:r>
        </a:p>
      </dsp:txBody>
      <dsp:txXfrm rot="5400000">
        <a:off x="1319021" y="1013560"/>
        <a:ext cx="1272834" cy="3040681"/>
      </dsp:txXfrm>
    </dsp:sp>
    <dsp:sp modelId="{23574D10-5F40-44DE-8801-B36B7286B510}">
      <dsp:nvSpPr>
        <dsp:cNvPr id="0" name=""/>
        <dsp:cNvSpPr/>
      </dsp:nvSpPr>
      <dsp:spPr>
        <a:xfrm rot="16200000">
          <a:off x="777818" y="1897483"/>
          <a:ext cx="5067801" cy="12728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ctr" defTabSz="488950">
            <a:lnSpc>
              <a:spcPct val="90000"/>
            </a:lnSpc>
            <a:spcBef>
              <a:spcPct val="0"/>
            </a:spcBef>
            <a:spcAft>
              <a:spcPct val="35000"/>
            </a:spcAft>
            <a:buNone/>
          </a:pPr>
          <a:r>
            <a:rPr lang="en-US" sz="1100" b="1" kern="1200" dirty="0">
              <a:ln>
                <a:noFill/>
              </a:ln>
              <a:solidFill>
                <a:schemeClr val="tx1"/>
              </a:solidFill>
            </a:rPr>
            <a:t>SVV-001 as Armed Construct delivering gene therapy</a:t>
          </a: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Seven Armed Gene Constructs Identified</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All seven show evidence of infection with SVV-001</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Two armed constructs show evidence to gene expression</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Animal studies available by December-March 2022</a:t>
          </a:r>
        </a:p>
      </dsp:txBody>
      <dsp:txXfrm rot="5400000">
        <a:off x="2675301" y="1013560"/>
        <a:ext cx="1272834" cy="3040681"/>
      </dsp:txXfrm>
    </dsp:sp>
    <dsp:sp modelId="{078FF412-DE85-4B50-8733-BF8A00A6C95D}">
      <dsp:nvSpPr>
        <dsp:cNvPr id="0" name=""/>
        <dsp:cNvSpPr/>
      </dsp:nvSpPr>
      <dsp:spPr>
        <a:xfrm rot="16200000">
          <a:off x="2136377" y="1897483"/>
          <a:ext cx="5067801" cy="12728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ctr" defTabSz="488950">
            <a:lnSpc>
              <a:spcPct val="90000"/>
            </a:lnSpc>
            <a:spcBef>
              <a:spcPct val="0"/>
            </a:spcBef>
            <a:spcAft>
              <a:spcPct val="35000"/>
            </a:spcAft>
            <a:buNone/>
          </a:pPr>
          <a:r>
            <a:rPr lang="en-US" sz="1100" b="1" kern="1200" dirty="0">
              <a:ln>
                <a:noFill/>
              </a:ln>
              <a:solidFill>
                <a:schemeClr val="tx1"/>
              </a:solidFill>
            </a:rPr>
            <a:t>SVV-001 as Armed Construct delivering pro-drug peptides</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Ability to use 3C Proteases in SVV-001 to activate peptide pro-drugs discovered</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STI program to develop SVV-001 peptide pro-drugs under consideration</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Identification of peptides to start in 4Q21</a:t>
          </a:r>
        </a:p>
      </dsp:txBody>
      <dsp:txXfrm rot="5400000">
        <a:off x="4033860" y="1013560"/>
        <a:ext cx="1272834" cy="3040681"/>
      </dsp:txXfrm>
    </dsp:sp>
    <dsp:sp modelId="{395B6BBF-5C59-43FE-A81C-0FA05A0A9706}">
      <dsp:nvSpPr>
        <dsp:cNvPr id="0" name=""/>
        <dsp:cNvSpPr/>
      </dsp:nvSpPr>
      <dsp:spPr>
        <a:xfrm rot="16200000">
          <a:off x="4885976" y="1897483"/>
          <a:ext cx="5067801" cy="12728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ctr" defTabSz="488950">
            <a:lnSpc>
              <a:spcPct val="90000"/>
            </a:lnSpc>
            <a:spcBef>
              <a:spcPct val="0"/>
            </a:spcBef>
            <a:spcAft>
              <a:spcPct val="35000"/>
            </a:spcAft>
            <a:buNone/>
          </a:pPr>
          <a:r>
            <a:rPr lang="en-US" sz="1100" b="1" kern="1200" dirty="0">
              <a:ln>
                <a:noFill/>
              </a:ln>
              <a:solidFill>
                <a:schemeClr val="tx1"/>
              </a:solidFill>
            </a:rPr>
            <a:t>SVV-001 as multiple IV or IT delivery</a:t>
          </a:r>
        </a:p>
        <a:p>
          <a:pPr marL="0" lvl="0" indent="0" algn="ctr" defTabSz="488950">
            <a:lnSpc>
              <a:spcPct val="90000"/>
            </a:lnSpc>
            <a:spcBef>
              <a:spcPct val="0"/>
            </a:spcBef>
            <a:spcAft>
              <a:spcPct val="35000"/>
            </a:spcAft>
            <a:buNone/>
          </a:pPr>
          <a:br>
            <a:rPr lang="en-US" sz="1100" b="1" kern="1200" dirty="0">
              <a:ln>
                <a:noFill/>
              </a:ln>
              <a:solidFill>
                <a:schemeClr val="tx1"/>
              </a:solidFill>
            </a:rPr>
          </a:br>
          <a:r>
            <a:rPr lang="en-US" sz="1100" b="1" kern="1200" dirty="0">
              <a:ln>
                <a:noFill/>
              </a:ln>
              <a:solidFill>
                <a:srgbClr val="FF0000"/>
              </a:solidFill>
            </a:rPr>
            <a:t>Initial Phase I/II trial of SVV-001 was single dose IV</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Animal tests used IT dosing for NEC/NET tumors in animals</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Planned Phase I/II trial in NEC/NET will use multiple dose IT</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Multiple dose IV experiments are ongoing</a:t>
          </a:r>
        </a:p>
      </dsp:txBody>
      <dsp:txXfrm rot="5400000">
        <a:off x="6783459" y="1013560"/>
        <a:ext cx="1272834" cy="3040681"/>
      </dsp:txXfrm>
    </dsp:sp>
    <dsp:sp modelId="{1E9B0582-A65E-4A71-94B2-707D3C00A824}">
      <dsp:nvSpPr>
        <dsp:cNvPr id="0" name=""/>
        <dsp:cNvSpPr/>
      </dsp:nvSpPr>
      <dsp:spPr>
        <a:xfrm rot="16200000">
          <a:off x="3502488" y="1897483"/>
          <a:ext cx="5067801" cy="12728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t" anchorCtr="0">
          <a:noAutofit/>
        </a:bodyPr>
        <a:lstStyle/>
        <a:p>
          <a:pPr marL="0" lvl="0" indent="0" algn="ctr" defTabSz="488950">
            <a:lnSpc>
              <a:spcPct val="90000"/>
            </a:lnSpc>
            <a:spcBef>
              <a:spcPct val="0"/>
            </a:spcBef>
            <a:spcAft>
              <a:spcPct val="35000"/>
            </a:spcAft>
            <a:buNone/>
          </a:pPr>
          <a:r>
            <a:rPr lang="en-US" sz="1100" b="1" kern="1200" dirty="0">
              <a:ln>
                <a:noFill/>
              </a:ln>
              <a:solidFill>
                <a:schemeClr val="tx1"/>
              </a:solidFill>
            </a:rPr>
            <a:t>SVV-001 Companion Diagnostic to screen patients</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RT-PCR test has been successfully developed to identify SVV-001 sensitive tumors</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This 8 gene set identifies SVV-001 sensitivity using FFPE tumor blocks</a:t>
          </a:r>
        </a:p>
        <a:p>
          <a:pPr marL="0" lvl="0" indent="0" algn="ctr" defTabSz="488950">
            <a:lnSpc>
              <a:spcPct val="90000"/>
            </a:lnSpc>
            <a:spcBef>
              <a:spcPct val="0"/>
            </a:spcBef>
            <a:spcAft>
              <a:spcPct val="35000"/>
            </a:spcAft>
            <a:buNone/>
          </a:pPr>
          <a:endParaRPr lang="en-US" sz="1100" b="1" kern="1200" dirty="0">
            <a:ln>
              <a:noFill/>
            </a:ln>
            <a:solidFill>
              <a:srgbClr val="FF0000"/>
            </a:solidFill>
          </a:endParaRPr>
        </a:p>
        <a:p>
          <a:pPr marL="0" lvl="0" indent="0" algn="ctr" defTabSz="488950">
            <a:lnSpc>
              <a:spcPct val="90000"/>
            </a:lnSpc>
            <a:spcBef>
              <a:spcPct val="0"/>
            </a:spcBef>
            <a:spcAft>
              <a:spcPct val="35000"/>
            </a:spcAft>
            <a:buNone/>
          </a:pPr>
          <a:r>
            <a:rPr lang="en-US" sz="1100" b="1" kern="1200" dirty="0">
              <a:ln>
                <a:noFill/>
              </a:ln>
              <a:solidFill>
                <a:srgbClr val="FF0000"/>
              </a:solidFill>
            </a:rPr>
            <a:t>A CLIA assay of this 8 gene RT-PCR Test is under development </a:t>
          </a:r>
        </a:p>
      </dsp:txBody>
      <dsp:txXfrm rot="5400000">
        <a:off x="5399971" y="1013560"/>
        <a:ext cx="1272834" cy="304068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3" y="0"/>
            <a:ext cx="3080285" cy="469424"/>
          </a:xfrm>
          <a:prstGeom prst="rect">
            <a:avLst/>
          </a:prstGeom>
          <a:noFill/>
          <a:ln w="9525">
            <a:noFill/>
            <a:miter lim="800000"/>
            <a:headEnd/>
            <a:tailEnd/>
          </a:ln>
          <a:effectLst/>
        </p:spPr>
        <p:txBody>
          <a:bodyPr vert="horz" wrap="square" lIns="88525" tIns="44260" rIns="88525" bIns="44260" numCol="1" anchor="t" anchorCtr="0" compatLnSpc="1">
            <a:prstTxWarp prst="textNoShape">
              <a:avLst/>
            </a:prstTxWarp>
          </a:bodyPr>
          <a:lstStyle>
            <a:lvl1pPr defTabSz="885596" eaLnBrk="1" hangingPunct="1">
              <a:defRPr sz="1200">
                <a:latin typeface="Arial" charset="0"/>
                <a:ea typeface="+mn-ea"/>
                <a:cs typeface="+mn-cs"/>
              </a:defRPr>
            </a:lvl1pPr>
          </a:lstStyle>
          <a:p>
            <a:pPr>
              <a:defRPr/>
            </a:pPr>
            <a:endParaRPr lang="en-US"/>
          </a:p>
        </p:txBody>
      </p:sp>
      <p:sp>
        <p:nvSpPr>
          <p:cNvPr id="75779" name="Rectangle 3"/>
          <p:cNvSpPr>
            <a:spLocks noGrp="1" noChangeArrowheads="1"/>
          </p:cNvSpPr>
          <p:nvPr>
            <p:ph type="dt" sz="quarter" idx="1"/>
          </p:nvPr>
        </p:nvSpPr>
        <p:spPr bwMode="auto">
          <a:xfrm>
            <a:off x="4020602" y="0"/>
            <a:ext cx="3080285" cy="469424"/>
          </a:xfrm>
          <a:prstGeom prst="rect">
            <a:avLst/>
          </a:prstGeom>
          <a:noFill/>
          <a:ln w="9525">
            <a:noFill/>
            <a:miter lim="800000"/>
            <a:headEnd/>
            <a:tailEnd/>
          </a:ln>
          <a:effectLst/>
        </p:spPr>
        <p:txBody>
          <a:bodyPr vert="horz" wrap="square" lIns="88525" tIns="44260" rIns="88525" bIns="44260" numCol="1" anchor="t" anchorCtr="0" compatLnSpc="1">
            <a:prstTxWarp prst="textNoShape">
              <a:avLst/>
            </a:prstTxWarp>
          </a:bodyPr>
          <a:lstStyle>
            <a:lvl1pPr algn="r" defTabSz="885596" eaLnBrk="1" hangingPunct="1">
              <a:defRPr sz="1200">
                <a:latin typeface="Arial" charset="0"/>
                <a:ea typeface="+mn-ea"/>
                <a:cs typeface="+mn-cs"/>
              </a:defRPr>
            </a:lvl1pPr>
          </a:lstStyle>
          <a:p>
            <a:pPr>
              <a:defRPr/>
            </a:pPr>
            <a:r>
              <a:rPr lang="en-US"/>
              <a:t>03/03/2020</a:t>
            </a:r>
          </a:p>
        </p:txBody>
      </p:sp>
      <p:sp>
        <p:nvSpPr>
          <p:cNvPr id="75780" name="Rectangle 4"/>
          <p:cNvSpPr>
            <a:spLocks noGrp="1" noChangeArrowheads="1"/>
          </p:cNvSpPr>
          <p:nvPr>
            <p:ph type="ftr" sz="quarter" idx="2"/>
          </p:nvPr>
        </p:nvSpPr>
        <p:spPr bwMode="auto">
          <a:xfrm>
            <a:off x="3" y="8917471"/>
            <a:ext cx="3080285" cy="469424"/>
          </a:xfrm>
          <a:prstGeom prst="rect">
            <a:avLst/>
          </a:prstGeom>
          <a:noFill/>
          <a:ln w="9525">
            <a:noFill/>
            <a:miter lim="800000"/>
            <a:headEnd/>
            <a:tailEnd/>
          </a:ln>
          <a:effectLst/>
        </p:spPr>
        <p:txBody>
          <a:bodyPr vert="horz" wrap="square" lIns="88525" tIns="44260" rIns="88525" bIns="44260" numCol="1" anchor="b" anchorCtr="0" compatLnSpc="1">
            <a:prstTxWarp prst="textNoShape">
              <a:avLst/>
            </a:prstTxWarp>
          </a:bodyPr>
          <a:lstStyle>
            <a:lvl1pPr defTabSz="885596" eaLnBrk="1" hangingPunct="1">
              <a:defRPr sz="1200">
                <a:latin typeface="Arial" charset="0"/>
                <a:ea typeface="+mn-ea"/>
                <a:cs typeface="+mn-cs"/>
              </a:defRPr>
            </a:lvl1pPr>
          </a:lstStyle>
          <a:p>
            <a:pPr>
              <a:defRPr/>
            </a:pPr>
            <a:endParaRPr lang="en-US"/>
          </a:p>
        </p:txBody>
      </p:sp>
      <p:sp>
        <p:nvSpPr>
          <p:cNvPr id="75781" name="Rectangle 5"/>
          <p:cNvSpPr>
            <a:spLocks noGrp="1" noChangeArrowheads="1"/>
          </p:cNvSpPr>
          <p:nvPr>
            <p:ph type="sldNum" sz="quarter" idx="3"/>
          </p:nvPr>
        </p:nvSpPr>
        <p:spPr bwMode="auto">
          <a:xfrm>
            <a:off x="4020602" y="8917471"/>
            <a:ext cx="3080285" cy="469424"/>
          </a:xfrm>
          <a:prstGeom prst="rect">
            <a:avLst/>
          </a:prstGeom>
          <a:noFill/>
          <a:ln w="9525">
            <a:noFill/>
            <a:miter lim="800000"/>
            <a:headEnd/>
            <a:tailEnd/>
          </a:ln>
          <a:effectLst/>
        </p:spPr>
        <p:txBody>
          <a:bodyPr vert="horz" wrap="square" lIns="88525" tIns="44260" rIns="88525" bIns="44260" numCol="1" anchor="b" anchorCtr="0" compatLnSpc="1">
            <a:prstTxWarp prst="textNoShape">
              <a:avLst/>
            </a:prstTxWarp>
          </a:bodyPr>
          <a:lstStyle>
            <a:lvl1pPr algn="r" defTabSz="885596" eaLnBrk="1" hangingPunct="1">
              <a:defRPr sz="1200"/>
            </a:lvl1pPr>
          </a:lstStyle>
          <a:p>
            <a:pPr>
              <a:defRPr/>
            </a:pPr>
            <a:fld id="{FBB1630E-C6B4-437E-A476-119D84CA8F84}" type="slidenum">
              <a:rPr lang="en-US" altLang="en-US"/>
              <a:pPr>
                <a:defRPr/>
              </a:pPr>
              <a:t>‹#›</a:t>
            </a:fld>
            <a:endParaRPr lang="en-US" altLang="en-US"/>
          </a:p>
        </p:txBody>
      </p:sp>
    </p:spTree>
    <p:extLst>
      <p:ext uri="{BB962C8B-B14F-4D97-AF65-F5344CB8AC3E}">
        <p14:creationId xmlns:p14="http://schemas.microsoft.com/office/powerpoint/2010/main" val="54433596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0"/>
            <a:ext cx="3080285" cy="469424"/>
          </a:xfrm>
          <a:prstGeom prst="rect">
            <a:avLst/>
          </a:prstGeom>
          <a:noFill/>
          <a:ln w="9525">
            <a:noFill/>
            <a:miter lim="800000"/>
            <a:headEnd/>
            <a:tailEnd/>
          </a:ln>
          <a:effectLst/>
        </p:spPr>
        <p:txBody>
          <a:bodyPr vert="horz" wrap="square" lIns="93580" tIns="46790" rIns="93580" bIns="46790" numCol="1" anchor="t" anchorCtr="0" compatLnSpc="1">
            <a:prstTxWarp prst="textNoShape">
              <a:avLst/>
            </a:prstTxWarp>
          </a:bodyPr>
          <a:lstStyle>
            <a:lvl1pPr defTabSz="936292" eaLnBrk="1" hangingPunct="1">
              <a:defRPr sz="1300">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4020602" y="0"/>
            <a:ext cx="3080285" cy="469424"/>
          </a:xfrm>
          <a:prstGeom prst="rect">
            <a:avLst/>
          </a:prstGeom>
          <a:noFill/>
          <a:ln w="9525">
            <a:noFill/>
            <a:miter lim="800000"/>
            <a:headEnd/>
            <a:tailEnd/>
          </a:ln>
          <a:effectLst/>
        </p:spPr>
        <p:txBody>
          <a:bodyPr vert="horz" wrap="square" lIns="93580" tIns="46790" rIns="93580" bIns="46790" numCol="1" anchor="t" anchorCtr="0" compatLnSpc="1">
            <a:prstTxWarp prst="textNoShape">
              <a:avLst/>
            </a:prstTxWarp>
          </a:bodyPr>
          <a:lstStyle>
            <a:lvl1pPr algn="r" defTabSz="936292" eaLnBrk="1" hangingPunct="1">
              <a:defRPr sz="1300">
                <a:latin typeface="Arial" charset="0"/>
                <a:ea typeface="+mn-ea"/>
                <a:cs typeface="+mn-cs"/>
              </a:defRPr>
            </a:lvl1pPr>
          </a:lstStyle>
          <a:p>
            <a:pPr>
              <a:defRPr/>
            </a:pPr>
            <a:r>
              <a:rPr lang="en-US"/>
              <a:t>03/03/2020</a:t>
            </a:r>
          </a:p>
        </p:txBody>
      </p:sp>
      <p:sp>
        <p:nvSpPr>
          <p:cNvPr id="18436" name="Rectangle 4"/>
          <p:cNvSpPr>
            <a:spLocks noGrp="1" noRot="1" noChangeAspect="1" noChangeArrowheads="1" noTextEdit="1"/>
          </p:cNvSpPr>
          <p:nvPr>
            <p:ph type="sldImg" idx="2"/>
          </p:nvPr>
        </p:nvSpPr>
        <p:spPr bwMode="auto">
          <a:xfrm>
            <a:off x="1208088" y="706438"/>
            <a:ext cx="4689475" cy="3517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11205" y="4460316"/>
            <a:ext cx="5680071" cy="4221653"/>
          </a:xfrm>
          <a:prstGeom prst="rect">
            <a:avLst/>
          </a:prstGeom>
          <a:noFill/>
          <a:ln w="9525">
            <a:noFill/>
            <a:miter lim="800000"/>
            <a:headEnd/>
            <a:tailEnd/>
          </a:ln>
          <a:effectLst/>
        </p:spPr>
        <p:txBody>
          <a:bodyPr vert="horz" wrap="square" lIns="93580" tIns="46790" rIns="93580" bIns="467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3" y="8917471"/>
            <a:ext cx="3080285" cy="469424"/>
          </a:xfrm>
          <a:prstGeom prst="rect">
            <a:avLst/>
          </a:prstGeom>
          <a:noFill/>
          <a:ln w="9525">
            <a:noFill/>
            <a:miter lim="800000"/>
            <a:headEnd/>
            <a:tailEnd/>
          </a:ln>
          <a:effectLst/>
        </p:spPr>
        <p:txBody>
          <a:bodyPr vert="horz" wrap="square" lIns="93580" tIns="46790" rIns="93580" bIns="46790" numCol="1" anchor="b" anchorCtr="0" compatLnSpc="1">
            <a:prstTxWarp prst="textNoShape">
              <a:avLst/>
            </a:prstTxWarp>
          </a:bodyPr>
          <a:lstStyle>
            <a:lvl1pPr defTabSz="936292" eaLnBrk="1" hangingPunct="1">
              <a:defRPr sz="1300">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4020602" y="8917471"/>
            <a:ext cx="3080285" cy="469424"/>
          </a:xfrm>
          <a:prstGeom prst="rect">
            <a:avLst/>
          </a:prstGeom>
          <a:noFill/>
          <a:ln w="9525">
            <a:noFill/>
            <a:miter lim="800000"/>
            <a:headEnd/>
            <a:tailEnd/>
          </a:ln>
          <a:effectLst/>
        </p:spPr>
        <p:txBody>
          <a:bodyPr vert="horz" wrap="square" lIns="93580" tIns="46790" rIns="93580" bIns="46790" numCol="1" anchor="b" anchorCtr="0" compatLnSpc="1">
            <a:prstTxWarp prst="textNoShape">
              <a:avLst/>
            </a:prstTxWarp>
          </a:bodyPr>
          <a:lstStyle>
            <a:lvl1pPr algn="r" defTabSz="936292" eaLnBrk="1" hangingPunct="1">
              <a:defRPr sz="1300"/>
            </a:lvl1pPr>
          </a:lstStyle>
          <a:p>
            <a:pPr>
              <a:defRPr/>
            </a:pPr>
            <a:fld id="{76BCD88F-532A-443E-8E47-CFDAD511F144}" type="slidenum">
              <a:rPr lang="en-US" altLang="en-US"/>
              <a:pPr>
                <a:defRPr/>
              </a:pPr>
              <a:t>‹#›</a:t>
            </a:fld>
            <a:endParaRPr lang="en-US" altLang="en-US"/>
          </a:p>
        </p:txBody>
      </p:sp>
    </p:spTree>
    <p:extLst>
      <p:ext uri="{BB962C8B-B14F-4D97-AF65-F5344CB8AC3E}">
        <p14:creationId xmlns:p14="http://schemas.microsoft.com/office/powerpoint/2010/main" val="171881526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1</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207417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23</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91919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27</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107115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32</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3713818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706438"/>
            <a:ext cx="4689475" cy="3517900"/>
          </a:xfrm>
        </p:spPr>
      </p:sp>
      <p:sp>
        <p:nvSpPr>
          <p:cNvPr id="3" name="Notes Placeholder 2"/>
          <p:cNvSpPr>
            <a:spLocks noGrp="1"/>
          </p:cNvSpPr>
          <p:nvPr>
            <p:ph type="body" idx="1"/>
          </p:nvPr>
        </p:nvSpPr>
        <p:spPr/>
        <p:txBody>
          <a:bodyPr/>
          <a:lstStyle/>
          <a:p>
            <a:pPr defTabSz="917038">
              <a:defRPr/>
            </a:pPr>
            <a:r>
              <a:rPr lang="en-US" b="1" dirty="0" err="1"/>
              <a:t>Strategics</a:t>
            </a:r>
            <a:r>
              <a:rPr lang="en-US" b="1" dirty="0"/>
              <a:t> are paying very nice multiples to acquire Oncolytic Viruses – and even</a:t>
            </a:r>
            <a:r>
              <a:rPr lang="en-US" b="1" baseline="0" dirty="0"/>
              <a:t> on preclinical data alone.  For example ViraTherapeutics was acquired for $245M on less preclinical data than we have now let alone after completing the milestones in the round of funding we are seeking not to mention they hadn’t ever been in clinical trials.  The second option is to raise one more round of funding at a good valuation after this one and bring through Phase II trials by 2024 and then be acquired.  </a:t>
            </a:r>
            <a:r>
              <a:rPr lang="en-US" b="1" baseline="0" dirty="0" err="1"/>
              <a:t>Viralytics</a:t>
            </a:r>
            <a:r>
              <a:rPr lang="en-US" b="1" baseline="0" dirty="0"/>
              <a:t> was acquired for $394M with Phase IB data alone-so we certainly think the upper end of this range for a therapeutic that can do what they did even better is quite feasible.  Thus we plan on obtaining a 15-23X return for investors in this round   </a:t>
            </a:r>
            <a:endParaRPr lang="en-US" b="1" dirty="0"/>
          </a:p>
        </p:txBody>
      </p:sp>
      <p:sp>
        <p:nvSpPr>
          <p:cNvPr id="4" name="Slide Number Placeholder 3"/>
          <p:cNvSpPr>
            <a:spLocks noGrp="1"/>
          </p:cNvSpPr>
          <p:nvPr>
            <p:ph type="sldNum" sz="quarter" idx="10"/>
          </p:nvPr>
        </p:nvSpPr>
        <p:spPr/>
        <p:txBody>
          <a:bodyPr/>
          <a:lstStyle/>
          <a:p>
            <a:pPr>
              <a:defRPr/>
            </a:pPr>
            <a:fld id="{76BCD88F-532A-443E-8E47-CFDAD511F144}" type="slidenum">
              <a:rPr lang="en-US" altLang="en-US" smtClean="0"/>
              <a:pPr>
                <a:defRPr/>
              </a:pPr>
              <a:t>33</a:t>
            </a:fld>
            <a:endParaRPr lang="en-US" altLang="en-US"/>
          </a:p>
        </p:txBody>
      </p:sp>
      <p:sp>
        <p:nvSpPr>
          <p:cNvPr id="5" name="Date Placeholder 4">
            <a:extLst>
              <a:ext uri="{FF2B5EF4-FFF2-40B4-BE49-F238E27FC236}">
                <a16:creationId xmlns:a16="http://schemas.microsoft.com/office/drawing/2014/main" id="{409C8378-7D86-4F4C-A51E-2E757762D0FE}"/>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14175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706438"/>
            <a:ext cx="4689475" cy="3517900"/>
          </a:xfrm>
        </p:spPr>
      </p:sp>
      <p:sp>
        <p:nvSpPr>
          <p:cNvPr id="3" name="Notes Placeholder 2"/>
          <p:cNvSpPr>
            <a:spLocks noGrp="1"/>
          </p:cNvSpPr>
          <p:nvPr>
            <p:ph type="body" idx="1"/>
          </p:nvPr>
        </p:nvSpPr>
        <p:spPr/>
        <p:txBody>
          <a:bodyPr/>
          <a:lstStyle/>
          <a:p>
            <a:r>
              <a:rPr lang="en-US" b="1" dirty="0"/>
              <a:t>Just wanted to share with you briefly the usual risk factors for an early stage life sciences company and will be in the deck and DD document we send you.   </a:t>
            </a:r>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36</a:t>
            </a:fld>
            <a:endParaRPr lang="en-US" altLang="en-US"/>
          </a:p>
        </p:txBody>
      </p:sp>
      <p:sp>
        <p:nvSpPr>
          <p:cNvPr id="5" name="Date Placeholder 4">
            <a:extLst>
              <a:ext uri="{FF2B5EF4-FFF2-40B4-BE49-F238E27FC236}">
                <a16:creationId xmlns:a16="http://schemas.microsoft.com/office/drawing/2014/main" id="{12F011D4-3ED3-4907-A61D-ABF30F7FC69E}"/>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321956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706438"/>
            <a:ext cx="4689475" cy="3517900"/>
          </a:xfrm>
        </p:spPr>
      </p:sp>
      <p:sp>
        <p:nvSpPr>
          <p:cNvPr id="3" name="Notes Placeholder 2"/>
          <p:cNvSpPr>
            <a:spLocks noGrp="1"/>
          </p:cNvSpPr>
          <p:nvPr>
            <p:ph type="body" idx="1"/>
          </p:nvPr>
        </p:nvSpPr>
        <p:spPr/>
        <p:txBody>
          <a:bodyPr/>
          <a:lstStyle/>
          <a:p>
            <a:r>
              <a:rPr lang="en-US" b="1" dirty="0"/>
              <a:t>The usual Safe Harbor statement-also will be in materials.  </a:t>
            </a:r>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37</a:t>
            </a:fld>
            <a:endParaRPr lang="en-US" altLang="en-US"/>
          </a:p>
        </p:txBody>
      </p:sp>
      <p:sp>
        <p:nvSpPr>
          <p:cNvPr id="5" name="Date Placeholder 4">
            <a:extLst>
              <a:ext uri="{FF2B5EF4-FFF2-40B4-BE49-F238E27FC236}">
                <a16:creationId xmlns:a16="http://schemas.microsoft.com/office/drawing/2014/main" id="{D6914DA3-410F-40E7-B498-DEA9C9390A64}"/>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826023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38</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96159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 afternoon.   We are only giving a brief high level overview and update today due to the time restraints but would urge anyone with interest to hear more about what we believe is a tremendous opportunity</a:t>
            </a:r>
            <a:r>
              <a:rPr lang="en-US" b="1" baseline="0" dirty="0"/>
              <a:t> not only for investors but also for cancer patients.</a:t>
            </a:r>
            <a:r>
              <a:rPr lang="en-US" b="1" dirty="0"/>
              <a:t>  Thus we have</a:t>
            </a:r>
            <a:r>
              <a:rPr lang="en-US" b="1" baseline="0" dirty="0"/>
              <a:t> scheduled this </a:t>
            </a:r>
            <a:r>
              <a:rPr lang="en-US" b="1" dirty="0"/>
              <a:t>follow-up event-just need to mark interest on your gold sheet or e-mail me at the address at the bottom of the screen</a:t>
            </a:r>
            <a:r>
              <a:rPr lang="en-US" b="1" baseline="0" dirty="0"/>
              <a:t> and mark the date.  Of course be happy to have a separate call with you if you cant make it.  </a:t>
            </a:r>
            <a:r>
              <a:rPr lang="en-US" b="1" dirty="0"/>
              <a:t>Thank you.  </a:t>
            </a:r>
          </a:p>
        </p:txBody>
      </p:sp>
      <p:sp>
        <p:nvSpPr>
          <p:cNvPr id="4" name="Date Placeholder 3"/>
          <p:cNvSpPr>
            <a:spLocks noGrp="1"/>
          </p:cNvSpPr>
          <p:nvPr>
            <p:ph type="dt" idx="10"/>
          </p:nvPr>
        </p:nvSpPr>
        <p:spPr/>
        <p:txBody>
          <a:bodyPr/>
          <a:lstStyle/>
          <a:p>
            <a:pPr>
              <a:defRPr/>
            </a:pPr>
            <a:r>
              <a:rPr lang="en-US"/>
              <a:t>03/03/2020</a:t>
            </a:r>
          </a:p>
        </p:txBody>
      </p:sp>
      <p:sp>
        <p:nvSpPr>
          <p:cNvPr id="5" name="Slide Number Placeholder 4"/>
          <p:cNvSpPr>
            <a:spLocks noGrp="1"/>
          </p:cNvSpPr>
          <p:nvPr>
            <p:ph type="sldNum" sz="quarter" idx="11"/>
          </p:nvPr>
        </p:nvSpPr>
        <p:spPr/>
        <p:txBody>
          <a:bodyPr/>
          <a:lstStyle/>
          <a:p>
            <a:pPr>
              <a:defRPr/>
            </a:pPr>
            <a:fld id="{76BCD88F-532A-443E-8E47-CFDAD511F144}" type="slidenum">
              <a:rPr lang="en-US" altLang="en-US" smtClean="0"/>
              <a:pPr>
                <a:defRPr/>
              </a:pPr>
              <a:t>39</a:t>
            </a:fld>
            <a:endParaRPr lang="en-US" altLang="en-US"/>
          </a:p>
        </p:txBody>
      </p:sp>
    </p:spTree>
    <p:extLst>
      <p:ext uri="{BB962C8B-B14F-4D97-AF65-F5344CB8AC3E}">
        <p14:creationId xmlns:p14="http://schemas.microsoft.com/office/powerpoint/2010/main" val="94565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3</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297865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723900"/>
            <a:ext cx="4808537" cy="3606800"/>
          </a:xfrm>
        </p:spPr>
      </p:sp>
      <p:sp>
        <p:nvSpPr>
          <p:cNvPr id="3" name="Notes Placeholder 2"/>
          <p:cNvSpPr>
            <a:spLocks noGrp="1"/>
          </p:cNvSpPr>
          <p:nvPr>
            <p:ph type="body" idx="1"/>
          </p:nvPr>
        </p:nvSpPr>
        <p:spPr/>
        <p:txBody>
          <a:bodyPr/>
          <a:lstStyle/>
          <a:p>
            <a:pPr marL="0" lvl="1">
              <a:spcAft>
                <a:spcPts val="1032"/>
              </a:spcAft>
            </a:pPr>
            <a:r>
              <a:rPr lang="en-US" b="1" dirty="0"/>
              <a:t>I’ll</a:t>
            </a:r>
            <a:r>
              <a:rPr lang="en-US" b="1" baseline="0" dirty="0"/>
              <a:t> touch on just a few</a:t>
            </a:r>
            <a:r>
              <a:rPr lang="en-US" b="1" dirty="0"/>
              <a:t> </a:t>
            </a:r>
            <a:r>
              <a:rPr lang="en-US" b="1" baseline="0" dirty="0"/>
              <a:t>of the many properties that make SVV best in class.</a:t>
            </a:r>
            <a:r>
              <a:rPr lang="en-US" b="1" dirty="0"/>
              <a:t>  The</a:t>
            </a:r>
            <a:r>
              <a:rPr lang="en-US" b="1" baseline="0" dirty="0"/>
              <a:t> size you see here of each of these oncolytic viruses is proportional to reality.  As you can see looking at the far right under RNA viruses and </a:t>
            </a:r>
            <a:r>
              <a:rPr lang="en-US" b="1" baseline="0" dirty="0" err="1"/>
              <a:t>Picornaviradae</a:t>
            </a:r>
            <a:r>
              <a:rPr lang="en-US" b="1" baseline="0" dirty="0"/>
              <a:t> is that SVV is the smallest oncolytic virus and that imparts many features making it superior.  Unlike </a:t>
            </a:r>
            <a:r>
              <a:rPr lang="en-US" b="1" dirty="0"/>
              <a:t>the larger ones SVV can </a:t>
            </a:r>
            <a:r>
              <a:rPr lang="en-US" b="1" baseline="0" dirty="0"/>
              <a:t>replicate and spread in tumors very efficiently plus RNA is a potent immune stimulant.</a:t>
            </a:r>
            <a:r>
              <a:rPr lang="en-US" b="1" dirty="0"/>
              <a:t>  SVV is also </a:t>
            </a:r>
            <a:r>
              <a:rPr lang="en-US" b="1" baseline="0" dirty="0"/>
              <a:t>the most selective and safe oncolytic virus because it is not a human pathogen or derived from one, and utilizes a protein called TEM8 which is very specifically expressed on ~ 2/3 of solid cancer indications</a:t>
            </a:r>
            <a:r>
              <a:rPr lang="en-US" b="1" dirty="0"/>
              <a:t>.  Last</a:t>
            </a:r>
            <a:r>
              <a:rPr lang="en-US" b="1" baseline="0" dirty="0"/>
              <a:t> SVV is a platform technology as we can put interesting payloads via </a:t>
            </a:r>
            <a:r>
              <a:rPr lang="en-US" b="1" baseline="0" dirty="0" err="1"/>
              <a:t>whats</a:t>
            </a:r>
            <a:r>
              <a:rPr lang="en-US" b="1" baseline="0" dirty="0"/>
              <a:t> called a transgene in the virus that will only be expressed in the tumor.  The list is endless but for example can put in a gene that will also help to kill many of the bad actors in the tumor microenvironment as well.  </a:t>
            </a:r>
            <a:endParaRPr lang="en-US" dirty="0"/>
          </a:p>
        </p:txBody>
      </p:sp>
      <p:sp>
        <p:nvSpPr>
          <p:cNvPr id="4" name="Slide Number Placeholder 3"/>
          <p:cNvSpPr>
            <a:spLocks noGrp="1"/>
          </p:cNvSpPr>
          <p:nvPr>
            <p:ph type="sldNum" sz="quarter" idx="10"/>
          </p:nvPr>
        </p:nvSpPr>
        <p:spPr/>
        <p:txBody>
          <a:bodyPr/>
          <a:lstStyle/>
          <a:p>
            <a:pPr>
              <a:defRPr/>
            </a:pPr>
            <a:fld id="{76BCD88F-532A-443E-8E47-CFDAD511F144}" type="slidenum">
              <a:rPr lang="en-US" altLang="en-US" smtClean="0"/>
              <a:pPr>
                <a:defRPr/>
              </a:pPr>
              <a:t>4</a:t>
            </a:fld>
            <a:endParaRPr lang="en-US" altLang="en-US"/>
          </a:p>
        </p:txBody>
      </p:sp>
      <p:sp>
        <p:nvSpPr>
          <p:cNvPr id="5" name="Date Placeholder 4">
            <a:extLst>
              <a:ext uri="{FF2B5EF4-FFF2-40B4-BE49-F238E27FC236}">
                <a16:creationId xmlns:a16="http://schemas.microsoft.com/office/drawing/2014/main" id="{67A29E0D-DC12-42F6-894D-58B8F4ABAB4E}"/>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4700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We’ve done some further analysis of TEM8 expression and to summarize we now know that TEM8 is found at high enough concentrations in almost all solid cancer indications</a:t>
            </a:r>
            <a:r>
              <a:rPr lang="en-US" b="1" baseline="0" dirty="0"/>
              <a:t> that SVV should infect and kill those tumor cells by SVV alone (dark green) including sarcoma and other neuroendocrine cancers we already have promising clinical data on </a:t>
            </a:r>
            <a:r>
              <a:rPr lang="en-US" b="1" baseline="0" dirty="0" err="1"/>
              <a:t>youll</a:t>
            </a:r>
            <a:r>
              <a:rPr lang="en-US" b="1" baseline="0" dirty="0"/>
              <a:t> see on the next slide.  For the light green bars we just need to add a transient Type IFN</a:t>
            </a:r>
            <a:r>
              <a:rPr lang="en-US" b="1" dirty="0"/>
              <a:t> </a:t>
            </a:r>
            <a:r>
              <a:rPr lang="en-US" b="1" baseline="0" dirty="0"/>
              <a:t>inhibitor to elicit replication and cause many of those tumors to turn hot and respond to a checkpoint inhibitor. </a:t>
            </a:r>
            <a:endParaRPr lang="en-US" dirty="0"/>
          </a:p>
        </p:txBody>
      </p:sp>
      <p:sp>
        <p:nvSpPr>
          <p:cNvPr id="4" name="Slide Number Placeholder 3"/>
          <p:cNvSpPr>
            <a:spLocks noGrp="1"/>
          </p:cNvSpPr>
          <p:nvPr>
            <p:ph type="sldNum" sz="quarter" idx="10"/>
          </p:nvPr>
        </p:nvSpPr>
        <p:spPr/>
        <p:txBody>
          <a:bodyPr/>
          <a:lstStyle/>
          <a:p>
            <a:pPr>
              <a:defRPr/>
            </a:pPr>
            <a:fld id="{76BCD88F-532A-443E-8E47-CFDAD511F144}" type="slidenum">
              <a:rPr lang="en-US" altLang="en-US" smtClean="0"/>
              <a:pPr>
                <a:defRPr/>
              </a:pPr>
              <a:t>5</a:t>
            </a:fld>
            <a:endParaRPr lang="en-US" altLang="en-US"/>
          </a:p>
        </p:txBody>
      </p:sp>
      <p:sp>
        <p:nvSpPr>
          <p:cNvPr id="5" name="Date Placeholder 4">
            <a:extLst>
              <a:ext uri="{FF2B5EF4-FFF2-40B4-BE49-F238E27FC236}">
                <a16:creationId xmlns:a16="http://schemas.microsoft.com/office/drawing/2014/main" id="{918B4EB9-1EDC-4628-97B3-E48074E5F04C}"/>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134021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63672">
              <a:defRPr>
                <a:solidFill>
                  <a:schemeClr val="tx1"/>
                </a:solidFill>
                <a:latin typeface="Arial" panose="020B0604020202020204" pitchFamily="34" charset="0"/>
              </a:defRPr>
            </a:lvl1pPr>
            <a:lvl2pPr marL="763110" indent="-293504" defTabSz="963672">
              <a:defRPr>
                <a:solidFill>
                  <a:schemeClr val="tx1"/>
                </a:solidFill>
                <a:latin typeface="Arial" panose="020B0604020202020204" pitchFamily="34" charset="0"/>
              </a:defRPr>
            </a:lvl2pPr>
            <a:lvl3pPr marL="1174017" indent="-234804" defTabSz="963672">
              <a:defRPr>
                <a:solidFill>
                  <a:schemeClr val="tx1"/>
                </a:solidFill>
                <a:latin typeface="Arial" panose="020B0604020202020204" pitchFamily="34" charset="0"/>
              </a:defRPr>
            </a:lvl3pPr>
            <a:lvl4pPr marL="1643623" indent="-234804" defTabSz="963672">
              <a:defRPr>
                <a:solidFill>
                  <a:schemeClr val="tx1"/>
                </a:solidFill>
                <a:latin typeface="Arial" panose="020B0604020202020204" pitchFamily="34" charset="0"/>
              </a:defRPr>
            </a:lvl4pPr>
            <a:lvl5pPr marL="2113230" indent="-234804" defTabSz="963672">
              <a:defRPr>
                <a:solidFill>
                  <a:schemeClr val="tx1"/>
                </a:solidFill>
                <a:latin typeface="Arial" panose="020B0604020202020204" pitchFamily="34" charset="0"/>
              </a:defRPr>
            </a:lvl5pPr>
            <a:lvl6pPr marL="2582836" indent="-234804" defTabSz="963672" eaLnBrk="0" fontAlgn="base" hangingPunct="0">
              <a:spcBef>
                <a:spcPct val="0"/>
              </a:spcBef>
              <a:spcAft>
                <a:spcPct val="0"/>
              </a:spcAft>
              <a:defRPr>
                <a:solidFill>
                  <a:schemeClr val="tx1"/>
                </a:solidFill>
                <a:latin typeface="Arial" panose="020B0604020202020204" pitchFamily="34" charset="0"/>
              </a:defRPr>
            </a:lvl6pPr>
            <a:lvl7pPr marL="3052444" indent="-234804" defTabSz="963672" eaLnBrk="0" fontAlgn="base" hangingPunct="0">
              <a:spcBef>
                <a:spcPct val="0"/>
              </a:spcBef>
              <a:spcAft>
                <a:spcPct val="0"/>
              </a:spcAft>
              <a:defRPr>
                <a:solidFill>
                  <a:schemeClr val="tx1"/>
                </a:solidFill>
                <a:latin typeface="Arial" panose="020B0604020202020204" pitchFamily="34" charset="0"/>
              </a:defRPr>
            </a:lvl7pPr>
            <a:lvl8pPr marL="3522051" indent="-234804" defTabSz="963672" eaLnBrk="0" fontAlgn="base" hangingPunct="0">
              <a:spcBef>
                <a:spcPct val="0"/>
              </a:spcBef>
              <a:spcAft>
                <a:spcPct val="0"/>
              </a:spcAft>
              <a:defRPr>
                <a:solidFill>
                  <a:schemeClr val="tx1"/>
                </a:solidFill>
                <a:latin typeface="Arial" panose="020B0604020202020204" pitchFamily="34" charset="0"/>
              </a:defRPr>
            </a:lvl8pPr>
            <a:lvl9pPr marL="3991657" indent="-234804" defTabSz="963672" eaLnBrk="0" fontAlgn="base" hangingPunct="0">
              <a:spcBef>
                <a:spcPct val="0"/>
              </a:spcBef>
              <a:spcAft>
                <a:spcPct val="0"/>
              </a:spcAft>
              <a:defRPr>
                <a:solidFill>
                  <a:schemeClr val="tx1"/>
                </a:solidFill>
                <a:latin typeface="Arial" panose="020B0604020202020204" pitchFamily="34" charset="0"/>
              </a:defRPr>
            </a:lvl9pPr>
          </a:lstStyle>
          <a:p>
            <a:fld id="{9C670988-4A9A-4472-BB24-7626890A4A03}" type="slidenum">
              <a:rPr lang="en-US" altLang="en-US"/>
              <a:pPr/>
              <a:t>7</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p>
        </p:txBody>
      </p:sp>
      <p:sp>
        <p:nvSpPr>
          <p:cNvPr id="2" name="Date Placeholder 1">
            <a:extLst>
              <a:ext uri="{FF2B5EF4-FFF2-40B4-BE49-F238E27FC236}">
                <a16:creationId xmlns:a16="http://schemas.microsoft.com/office/drawing/2014/main" id="{4A7DA563-4612-463E-9B04-45DDA70E07A5}"/>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20396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8</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50891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441450" y="1174750"/>
            <a:ext cx="4230688" cy="3173413"/>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dirty="0">
                <a:latin typeface="Arial" panose="020B0604020202020204" pitchFamily="34" charset="0"/>
              </a:rPr>
              <a:t>And last here you can see what we have already achieved.  Love to have you as part of the team where together we can make a difference to cancer patients and have a good chance to get a nice ROI in a relatively short period of time as well.  With that Id be happy to take any questions.</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19">
              <a:defRPr>
                <a:solidFill>
                  <a:schemeClr val="tx1"/>
                </a:solidFill>
                <a:latin typeface="Arial" panose="020B0604020202020204" pitchFamily="34" charset="0"/>
                <a:ea typeface="MS PGothic" panose="020B0600070205080204" pitchFamily="34" charset="-128"/>
              </a:defRPr>
            </a:lvl1pPr>
            <a:lvl2pPr marL="745179" indent="-286607" defTabSz="963319">
              <a:defRPr>
                <a:solidFill>
                  <a:schemeClr val="tx1"/>
                </a:solidFill>
                <a:latin typeface="Arial" panose="020B0604020202020204" pitchFamily="34" charset="0"/>
                <a:ea typeface="MS PGothic" panose="020B0600070205080204" pitchFamily="34" charset="-128"/>
              </a:defRPr>
            </a:lvl2pPr>
            <a:lvl3pPr marL="1146429" indent="-229286" defTabSz="963319">
              <a:defRPr>
                <a:solidFill>
                  <a:schemeClr val="tx1"/>
                </a:solidFill>
                <a:latin typeface="Arial" panose="020B0604020202020204" pitchFamily="34" charset="0"/>
                <a:ea typeface="MS PGothic" panose="020B0600070205080204" pitchFamily="34" charset="-128"/>
              </a:defRPr>
            </a:lvl3pPr>
            <a:lvl4pPr marL="1605001" indent="-229286" defTabSz="963319">
              <a:defRPr>
                <a:solidFill>
                  <a:schemeClr val="tx1"/>
                </a:solidFill>
                <a:latin typeface="Arial" panose="020B0604020202020204" pitchFamily="34" charset="0"/>
                <a:ea typeface="MS PGothic" panose="020B0600070205080204" pitchFamily="34" charset="-128"/>
              </a:defRPr>
            </a:lvl4pPr>
            <a:lvl5pPr marL="2063572" indent="-229286" defTabSz="963319">
              <a:defRPr>
                <a:solidFill>
                  <a:schemeClr val="tx1"/>
                </a:solidFill>
                <a:latin typeface="Arial" panose="020B0604020202020204" pitchFamily="34" charset="0"/>
                <a:ea typeface="MS PGothic" panose="020B0600070205080204" pitchFamily="34" charset="-128"/>
              </a:defRPr>
            </a:lvl5pPr>
            <a:lvl6pPr marL="2522144" indent="-229286" defTabSz="96331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0715" indent="-229286" defTabSz="96331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9287" indent="-229286" defTabSz="96331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7859" indent="-229286" defTabSz="96331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6A1544-5026-4CF5-9C1D-A2BB4B8B2569}" type="slidenum">
              <a:rPr lang="en-US" altLang="en-US" smtClean="0"/>
              <a:pPr/>
              <a:t>9</a:t>
            </a:fld>
            <a:endParaRPr lang="en-US" altLang="en-US"/>
          </a:p>
        </p:txBody>
      </p:sp>
      <p:sp>
        <p:nvSpPr>
          <p:cNvPr id="5" name="Date Placeholder 4"/>
          <p:cNvSpPr>
            <a:spLocks noGrp="1"/>
          </p:cNvSpPr>
          <p:nvPr>
            <p:ph type="dt" sz="quarter" idx="1"/>
          </p:nvPr>
        </p:nvSpPr>
        <p:spPr/>
        <p:txBody>
          <a:bodyPr/>
          <a:lstStyle/>
          <a:p>
            <a:pPr>
              <a:defRPr/>
            </a:pPr>
            <a:r>
              <a:rPr lang="en-US"/>
              <a:t>03/03/2020</a:t>
            </a:r>
          </a:p>
        </p:txBody>
      </p:sp>
    </p:spTree>
    <p:extLst>
      <p:ext uri="{BB962C8B-B14F-4D97-AF65-F5344CB8AC3E}">
        <p14:creationId xmlns:p14="http://schemas.microsoft.com/office/powerpoint/2010/main" val="109646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15</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47905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6600"/>
            <a:ext cx="4691063" cy="3517900"/>
          </a:xfrm>
        </p:spPr>
      </p:sp>
      <p:sp>
        <p:nvSpPr>
          <p:cNvPr id="3" name="Notes Placeholder 2"/>
          <p:cNvSpPr>
            <a:spLocks noGrp="1"/>
          </p:cNvSpPr>
          <p:nvPr>
            <p:ph type="body" idx="1"/>
          </p:nvPr>
        </p:nvSpPr>
        <p:spPr/>
        <p:txBody>
          <a:bodyPr/>
          <a:lstStyle/>
          <a:p>
            <a:pPr defTabSz="917038">
              <a:defRPr/>
            </a:pPr>
            <a:endParaRPr lang="en-US" b="1" dirty="0"/>
          </a:p>
        </p:txBody>
      </p:sp>
      <p:sp>
        <p:nvSpPr>
          <p:cNvPr id="4" name="Slide Number Placeholder 3"/>
          <p:cNvSpPr>
            <a:spLocks noGrp="1"/>
          </p:cNvSpPr>
          <p:nvPr>
            <p:ph type="sldNum" sz="quarter" idx="5"/>
          </p:nvPr>
        </p:nvSpPr>
        <p:spPr/>
        <p:txBody>
          <a:bodyPr/>
          <a:lstStyle/>
          <a:p>
            <a:pPr>
              <a:defRPr/>
            </a:pPr>
            <a:fld id="{76BCD88F-532A-443E-8E47-CFDAD511F144}" type="slidenum">
              <a:rPr lang="en-US" altLang="en-US" smtClean="0"/>
              <a:pPr>
                <a:defRPr/>
              </a:pPr>
              <a:t>20</a:t>
            </a:fld>
            <a:endParaRPr lang="en-US" altLang="en-US"/>
          </a:p>
        </p:txBody>
      </p:sp>
      <p:sp>
        <p:nvSpPr>
          <p:cNvPr id="5" name="Date Placeholder 4">
            <a:extLst>
              <a:ext uri="{FF2B5EF4-FFF2-40B4-BE49-F238E27FC236}">
                <a16:creationId xmlns:a16="http://schemas.microsoft.com/office/drawing/2014/main" id="{F24F8ADF-1D11-46E4-A6E9-6F4A1ABCE6F3}"/>
              </a:ext>
            </a:extLst>
          </p:cNvPr>
          <p:cNvSpPr>
            <a:spLocks noGrp="1"/>
          </p:cNvSpPr>
          <p:nvPr>
            <p:ph type="dt" idx="1"/>
          </p:nvPr>
        </p:nvSpPr>
        <p:spPr/>
        <p:txBody>
          <a:bodyPr/>
          <a:lstStyle/>
          <a:p>
            <a:pPr>
              <a:defRPr/>
            </a:pPr>
            <a:r>
              <a:rPr lang="en-US"/>
              <a:t>03/03/2020</a:t>
            </a:r>
          </a:p>
        </p:txBody>
      </p:sp>
    </p:spTree>
    <p:extLst>
      <p:ext uri="{BB962C8B-B14F-4D97-AF65-F5344CB8AC3E}">
        <p14:creationId xmlns:p14="http://schemas.microsoft.com/office/powerpoint/2010/main" val="321941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7" name="Slide Number Placeholder 16">
            <a:extLst>
              <a:ext uri="{FF2B5EF4-FFF2-40B4-BE49-F238E27FC236}">
                <a16:creationId xmlns:a16="http://schemas.microsoft.com/office/drawing/2014/main" id="{3CB0CD51-8E78-2047-BF92-1A7F1B76E5EE}"/>
              </a:ext>
            </a:extLst>
          </p:cNvPr>
          <p:cNvSpPr>
            <a:spLocks noGrp="1"/>
          </p:cNvSpPr>
          <p:nvPr>
            <p:ph type="sldNum" sz="quarter" idx="11"/>
          </p:nvPr>
        </p:nvSpPr>
        <p:spPr>
          <a:xfrm>
            <a:off x="3585365" y="6388907"/>
            <a:ext cx="1366110" cy="387815"/>
          </a:xfrm>
        </p:spPr>
        <p:txBody>
          <a:bodyPr/>
          <a:lstStyle/>
          <a:p>
            <a:pPr algn="ctr"/>
            <a:fld id="{7F64B6CE-DA5C-0C4D-8557-ACF4BDCBED45}" type="slidenum">
              <a:rPr lang="en-US" smtClean="0"/>
              <a:pPr algn="ctr"/>
              <a:t>‹#›</a:t>
            </a:fld>
            <a:endParaRPr lang="en-US" dirty="0"/>
          </a:p>
        </p:txBody>
      </p:sp>
      <p:sp>
        <p:nvSpPr>
          <p:cNvPr id="2" name="Title 1">
            <a:extLst>
              <a:ext uri="{FF2B5EF4-FFF2-40B4-BE49-F238E27FC236}">
                <a16:creationId xmlns:a16="http://schemas.microsoft.com/office/drawing/2014/main" id="{EA32DB28-828D-4EA6-8219-07DF9542D2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508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8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58054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5805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0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320675"/>
            <a:ext cx="8686800" cy="580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927080"/>
      </p:ext>
    </p:extLst>
  </p:cSld>
  <p:clrMapOvr>
    <a:masterClrMapping/>
  </p:clrMapOvr>
  <p:transition spd="med">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320677"/>
            <a:ext cx="8686800" cy="5937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828143"/>
      </p:ext>
    </p:extLst>
  </p:cSld>
  <p:clrMapOvr>
    <a:masterClrMapping/>
  </p:clrMapOvr>
  <p:transition spd="med">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 y="0"/>
            <a:ext cx="92075" cy="731838"/>
          </a:xfrm>
          <a:prstGeom prst="rect">
            <a:avLst/>
          </a:prstGeom>
          <a:solidFill>
            <a:srgbClr val="0068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en-US" dirty="0">
                <a:solidFill>
                  <a:prstClr val="white"/>
                </a:solidFill>
              </a:rPr>
              <a:t> </a:t>
            </a:r>
          </a:p>
        </p:txBody>
      </p:sp>
      <p:cxnSp>
        <p:nvCxnSpPr>
          <p:cNvPr id="5" name="Straight Connector 4"/>
          <p:cNvCxnSpPr/>
          <p:nvPr userDrawn="1"/>
        </p:nvCxnSpPr>
        <p:spPr>
          <a:xfrm>
            <a:off x="0" y="730250"/>
            <a:ext cx="89614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6400800"/>
            <a:ext cx="91440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txBox="1">
            <a:spLocks/>
          </p:cNvSpPr>
          <p:nvPr userDrawn="1"/>
        </p:nvSpPr>
        <p:spPr>
          <a:xfrm>
            <a:off x="304801" y="6400800"/>
            <a:ext cx="2130425" cy="457200"/>
          </a:xfrm>
          <a:prstGeom prst="rect">
            <a:avLst/>
          </a:prstGeom>
        </p:spPr>
        <p:txBody>
          <a:bodyPr anchor="ct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0B6E48BB-1E25-4ADF-9A55-4ADD116DAC85}" type="slidenum">
              <a:rPr lang="en-US" altLang="en-US" sz="800" smtClean="0">
                <a:solidFill>
                  <a:srgbClr val="000000"/>
                </a:solidFill>
                <a:latin typeface="Gill Sans MT" pitchFamily="34" charset="0"/>
              </a:rPr>
              <a:pPr eaLnBrk="1" hangingPunct="1">
                <a:defRPr/>
              </a:pPr>
              <a:t>‹#›</a:t>
            </a:fld>
            <a:endParaRPr lang="en-US" altLang="en-US" sz="800">
              <a:solidFill>
                <a:srgbClr val="000000"/>
              </a:solidFill>
              <a:latin typeface="Gill Sans MT" pitchFamily="34" charset="0"/>
            </a:endParaRPr>
          </a:p>
        </p:txBody>
      </p:sp>
      <p:sp>
        <p:nvSpPr>
          <p:cNvPr id="3" name="Title 1"/>
          <p:cNvSpPr>
            <a:spLocks noGrp="1"/>
          </p:cNvSpPr>
          <p:nvPr>
            <p:ph type="title"/>
          </p:nvPr>
        </p:nvSpPr>
        <p:spPr>
          <a:xfrm>
            <a:off x="381000" y="-1"/>
            <a:ext cx="8580120" cy="731520"/>
          </a:xfrm>
          <a:prstGeom prst="rect">
            <a:avLst/>
          </a:prstGeom>
        </p:spPr>
        <p:txBody>
          <a:bodyPr/>
          <a:lstStyle>
            <a:lvl1pPr algn="l">
              <a:defRPr sz="20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99188303"/>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6" name="Footer Placeholder 15">
            <a:extLst>
              <a:ext uri="{FF2B5EF4-FFF2-40B4-BE49-F238E27FC236}">
                <a16:creationId xmlns:a16="http://schemas.microsoft.com/office/drawing/2014/main" id="{00AB232D-29DB-8D4C-98A0-404C3276BB7A}"/>
              </a:ext>
            </a:extLst>
          </p:cNvPr>
          <p:cNvSpPr>
            <a:spLocks noGrp="1"/>
          </p:cNvSpPr>
          <p:nvPr>
            <p:ph type="ftr" sz="quarter" idx="10"/>
          </p:nvPr>
        </p:nvSpPr>
        <p:spPr>
          <a:xfrm>
            <a:off x="457200" y="6380567"/>
            <a:ext cx="3086100" cy="365125"/>
          </a:xfrm>
          <a:prstGeom prst="rect">
            <a:avLst/>
          </a:prstGeom>
        </p:spPr>
        <p:txBody>
          <a:bodyPr/>
          <a:lstStyle/>
          <a:p>
            <a:pPr>
              <a:defRPr/>
            </a:pPr>
            <a:endParaRPr lang="en-US" dirty="0"/>
          </a:p>
        </p:txBody>
      </p:sp>
      <p:sp>
        <p:nvSpPr>
          <p:cNvPr id="17" name="Slide Number Placeholder 16">
            <a:extLst>
              <a:ext uri="{FF2B5EF4-FFF2-40B4-BE49-F238E27FC236}">
                <a16:creationId xmlns:a16="http://schemas.microsoft.com/office/drawing/2014/main" id="{3CB0CD51-8E78-2047-BF92-1A7F1B76E5EE}"/>
              </a:ext>
            </a:extLst>
          </p:cNvPr>
          <p:cNvSpPr>
            <a:spLocks noGrp="1"/>
          </p:cNvSpPr>
          <p:nvPr>
            <p:ph type="sldNum" sz="quarter" idx="11"/>
          </p:nvPr>
        </p:nvSpPr>
        <p:spPr/>
        <p:txBody>
          <a:bodyPr/>
          <a:lstStyle/>
          <a:p>
            <a:pPr algn="ctr"/>
            <a:fld id="{7F64B6CE-DA5C-0C4D-8557-ACF4BDCBED45}" type="slidenum">
              <a:rPr lang="en-US" smtClean="0"/>
              <a:pPr algn="ctr"/>
              <a:t>‹#›</a:t>
            </a:fld>
            <a:endParaRPr lang="en-US" dirty="0"/>
          </a:p>
        </p:txBody>
      </p:sp>
    </p:spTree>
    <p:extLst>
      <p:ext uri="{BB962C8B-B14F-4D97-AF65-F5344CB8AC3E}">
        <p14:creationId xmlns:p14="http://schemas.microsoft.com/office/powerpoint/2010/main" val="78737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1" y="0"/>
            <a:ext cx="92075" cy="731838"/>
          </a:xfrm>
          <a:prstGeom prst="rect">
            <a:avLst/>
          </a:prstGeom>
          <a:solidFill>
            <a:srgbClr val="0068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en-US" dirty="0">
                <a:solidFill>
                  <a:prstClr val="white"/>
                </a:solidFill>
              </a:rPr>
              <a:t> </a:t>
            </a:r>
          </a:p>
        </p:txBody>
      </p:sp>
      <p:cxnSp>
        <p:nvCxnSpPr>
          <p:cNvPr id="5" name="Straight Connector 4"/>
          <p:cNvCxnSpPr/>
          <p:nvPr userDrawn="1"/>
        </p:nvCxnSpPr>
        <p:spPr>
          <a:xfrm>
            <a:off x="0" y="730250"/>
            <a:ext cx="89614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6400800"/>
            <a:ext cx="91440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txBox="1">
            <a:spLocks/>
          </p:cNvSpPr>
          <p:nvPr userDrawn="1"/>
        </p:nvSpPr>
        <p:spPr>
          <a:xfrm>
            <a:off x="304801" y="6400800"/>
            <a:ext cx="2130425" cy="457200"/>
          </a:xfrm>
          <a:prstGeom prst="rect">
            <a:avLst/>
          </a:prstGeom>
        </p:spPr>
        <p:txBody>
          <a:bodyPr anchor="ct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0B6E48BB-1E25-4ADF-9A55-4ADD116DAC85}" type="slidenum">
              <a:rPr lang="en-US" altLang="en-US" sz="800" smtClean="0">
                <a:solidFill>
                  <a:srgbClr val="000000"/>
                </a:solidFill>
                <a:latin typeface="Gill Sans MT" pitchFamily="34" charset="0"/>
              </a:rPr>
              <a:pPr eaLnBrk="1" hangingPunct="1">
                <a:defRPr/>
              </a:pPr>
              <a:t>‹#›</a:t>
            </a:fld>
            <a:endParaRPr lang="en-US" altLang="en-US" sz="800">
              <a:solidFill>
                <a:srgbClr val="000000"/>
              </a:solidFill>
              <a:latin typeface="Gill Sans MT" pitchFamily="34" charset="0"/>
            </a:endParaRPr>
          </a:p>
        </p:txBody>
      </p:sp>
      <p:sp>
        <p:nvSpPr>
          <p:cNvPr id="3" name="Title 1"/>
          <p:cNvSpPr>
            <a:spLocks noGrp="1"/>
          </p:cNvSpPr>
          <p:nvPr>
            <p:ph type="title"/>
          </p:nvPr>
        </p:nvSpPr>
        <p:spPr>
          <a:xfrm>
            <a:off x="381000" y="-1"/>
            <a:ext cx="8580120" cy="731520"/>
          </a:xfrm>
          <a:prstGeom prst="rect">
            <a:avLst/>
          </a:prstGeom>
        </p:spPr>
        <p:txBody>
          <a:bodyPr/>
          <a:lstStyle>
            <a:lvl1pPr algn="l">
              <a:defRPr sz="20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49651579"/>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01765-D35F-364E-B617-59347806175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F7A86-8E64-FA45-86B4-65A8FF1D320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AFF84C-B5A0-0340-A4C3-3CBD08FDE2C1}"/>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C0EFF40-2936-884D-9B87-B0CFA388F839}"/>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EAAD22-4133-8947-A88E-3C0AE428D8AD}"/>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272257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35A7-898E-B44C-8049-F188AD63D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0573F-445F-7B4F-8DDB-AFEF740E35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DD9E8-B072-0C49-8EC0-8815004B1EF2}"/>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B8765EC-A0B2-204C-9EB6-373EE54E155F}"/>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FBFA69-B85F-934E-82BE-42502C84ACE4}"/>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1411870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6265-2ADA-FD49-B4E0-9D49BA31B41A}"/>
              </a:ext>
            </a:extLst>
          </p:cNvPr>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0DF272-B2E6-6C42-AC2B-75D49A06A6EC}"/>
              </a:ext>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C47FB-6880-DF44-81C3-024A08AEDF19}"/>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3084D48-3CC0-B347-8D0C-FF060EBAAC1A}"/>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0D7750-303F-ED41-9476-610B2037DC26}"/>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285989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196" y="320677"/>
            <a:ext cx="8955610" cy="593725"/>
          </a:xfrm>
        </p:spPr>
        <p:txBody>
          <a:bodyPr/>
          <a:lstStyle/>
          <a:p>
            <a:r>
              <a:rPr lang="en-US" dirty="0"/>
              <a:t>Click to edit Master title style</a:t>
            </a:r>
          </a:p>
        </p:txBody>
      </p:sp>
      <p:sp>
        <p:nvSpPr>
          <p:cNvPr id="3" name="Content Placeholder 2"/>
          <p:cNvSpPr>
            <a:spLocks noGrp="1"/>
          </p:cNvSpPr>
          <p:nvPr>
            <p:ph idx="1"/>
          </p:nvPr>
        </p:nvSpPr>
        <p:spPr>
          <a:xfrm>
            <a:off x="457200" y="1384503"/>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D4998002-2F4A-5548-9AFD-A0D7434FB265}"/>
              </a:ext>
            </a:extLst>
          </p:cNvPr>
          <p:cNvSpPr>
            <a:spLocks noGrp="1"/>
          </p:cNvSpPr>
          <p:nvPr>
            <p:ph type="ftr" sz="quarter" idx="10"/>
          </p:nvPr>
        </p:nvSpPr>
        <p:spPr>
          <a:xfrm>
            <a:off x="479560" y="6354760"/>
            <a:ext cx="3086100" cy="365125"/>
          </a:xfrm>
          <a:prstGeom prst="rect">
            <a:avLst/>
          </a:prstGeom>
        </p:spPr>
        <p:txBody>
          <a:bodyPr/>
          <a:lstStyle/>
          <a:p>
            <a:pPr>
              <a:defRPr/>
            </a:pPr>
            <a:endParaRPr lang="en-US" dirty="0"/>
          </a:p>
        </p:txBody>
      </p:sp>
      <p:sp>
        <p:nvSpPr>
          <p:cNvPr id="10" name="Slide Number Placeholder 9">
            <a:extLst>
              <a:ext uri="{FF2B5EF4-FFF2-40B4-BE49-F238E27FC236}">
                <a16:creationId xmlns:a16="http://schemas.microsoft.com/office/drawing/2014/main" id="{593750E2-2099-424E-B56C-BB85B201720D}"/>
              </a:ext>
            </a:extLst>
          </p:cNvPr>
          <p:cNvSpPr>
            <a:spLocks noGrp="1"/>
          </p:cNvSpPr>
          <p:nvPr>
            <p:ph type="sldNum" sz="quarter" idx="11"/>
          </p:nvPr>
        </p:nvSpPr>
        <p:spPr/>
        <p:txBody>
          <a:bodyPr/>
          <a:lstStyle/>
          <a:p>
            <a:pPr algn="ctr"/>
            <a:fld id="{7F64B6CE-DA5C-0C4D-8557-ACF4BDCBED45}" type="slidenum">
              <a:rPr lang="en-US" smtClean="0"/>
              <a:pPr algn="ctr"/>
              <a:t>‹#›</a:t>
            </a:fld>
            <a:endParaRPr lang="en-US" dirty="0"/>
          </a:p>
        </p:txBody>
      </p:sp>
    </p:spTree>
    <p:extLst>
      <p:ext uri="{BB962C8B-B14F-4D97-AF65-F5344CB8AC3E}">
        <p14:creationId xmlns:p14="http://schemas.microsoft.com/office/powerpoint/2010/main" val="3611089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6DE8-6620-7446-A932-78D13B8EA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AC2E68-40D3-1543-A654-198E5A27FA0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BF24F8-BE36-E745-91EF-FCFE711A5D4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4F683E-2C9C-4148-87EA-E7A114E83284}"/>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E494554-506C-8C47-AF08-03EB1F691DCF}"/>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B2EA96-84E4-9F4C-B1F7-629BBE42866A}"/>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114839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3CF5-90FA-C44D-8FF5-4C9B076E6BC7}"/>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20CA75-D096-1845-AD91-A328E497D482}"/>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DD75E1-0FFA-FD4A-8AFB-F47E66C696C7}"/>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CE054B-F647-A34C-BB56-AAFE30432B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DE38F-3FCC-0842-9A9C-834EF1CD298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29BC29-4CB5-374C-9C1D-28C6CAF07D8C}"/>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D4AF4BF-FBB3-0B42-B14A-49F50060E8CF}"/>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4D9CC96-52B3-894B-95A4-7DE862C63B85}"/>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3881283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C64B-9CD0-B34C-BD5C-61332553C1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3E94E9-4EAC-AC45-A27C-82CCAF7071C2}"/>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42524F71-A2E8-F849-81A5-7ECA950058C9}"/>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763AE1-4768-9346-9567-D1BC43144A50}"/>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4146001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D71FF9-2E09-5246-BF89-B9CEEDCD7987}"/>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8C926BB2-360F-AB48-9362-366EBB1B69AB}"/>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091F2B1-F6FA-944B-A6FB-77B480176127}"/>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2279135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96A1-6414-3E48-92B0-0A26AB30BB6D}"/>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3435CF-4F9C-0244-B67D-7589D653D9BC}"/>
              </a:ext>
            </a:extLst>
          </p:cNvPr>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B65B6B-B484-814A-AAF5-70F07AD2BF9F}"/>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B40CB-1DEF-7B49-BE67-BF80061673D2}"/>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E75C404-573A-3648-97DE-DE79F83CED73}"/>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83B99F-435C-FE43-9A76-3DB7A443BB67}"/>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3783636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7A18-381D-6F4D-A230-0143678773B3}"/>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AD524B-BB5D-7943-AC0F-A1285B54604F}"/>
              </a:ext>
            </a:extLst>
          </p:cNvPr>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009ADF-8E61-0A43-894F-FF2DDE810770}"/>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783CD-8F5A-3341-88F8-E345A4A4719B}"/>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57B934B-7E6D-D34C-B872-E680AC27B351}"/>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27386C-2CA9-7B4B-88CA-0D068057697A}"/>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2512189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D1F-A558-2943-92CC-F5C8ADE99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B91A73-F04B-F34C-A3CA-BB9BAB97C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AEA2B-5799-4142-8304-6E4CF714E61F}"/>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029D023-C6F9-A144-A478-460DE6CABEDA}"/>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0C8394-3A89-A244-864D-532B6D7D8942}"/>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666698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FEAF2D-E10E-DB41-B99B-6ADA7E69465B}"/>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A3386D-DFA2-9943-915F-C73576A0E0C8}"/>
              </a:ext>
            </a:extLst>
          </p:cNvPr>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13AA5-4FCF-504A-9045-38E32981D8F4}"/>
              </a:ext>
            </a:extLst>
          </p:cNvPr>
          <p:cNvSpPr>
            <a:spLocks noGrp="1"/>
          </p:cNvSpPr>
          <p:nvPr>
            <p:ph type="dt" sz="half" idx="10"/>
          </p:nvPr>
        </p:nvSpPr>
        <p:spPr>
          <a:xfrm>
            <a:off x="628650" y="6356352"/>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592792-5FC4-A946-A6D2-1BC0627CD7E0}"/>
              </a:ext>
            </a:extLst>
          </p:cNvPr>
          <p:cNvSpPr>
            <a:spLocks noGrp="1"/>
          </p:cNvSpPr>
          <p:nvPr>
            <p:ph type="ftr" sz="quarter" idx="11"/>
          </p:nvPr>
        </p:nvSpPr>
        <p:spPr>
          <a:xfrm>
            <a:off x="245985" y="6464802"/>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1CD150-32A8-C14F-8949-531DD2954FCB}"/>
              </a:ext>
            </a:extLst>
          </p:cNvPr>
          <p:cNvSpPr>
            <a:spLocks noGrp="1"/>
          </p:cNvSpPr>
          <p:nvPr>
            <p:ph type="sldNum" sz="quarter" idx="12"/>
          </p:nvPr>
        </p:nvSpPr>
        <p:spPr/>
        <p:txBody>
          <a:bodyPr/>
          <a:lstStyle/>
          <a:p>
            <a:fld id="{79784ADF-C10B-0E4A-B466-F3C32E69FF4D}" type="slidenum">
              <a:rPr lang="en-US" smtClean="0"/>
              <a:t>‹#›</a:t>
            </a:fld>
            <a:endParaRPr lang="en-US"/>
          </a:p>
        </p:txBody>
      </p:sp>
    </p:spTree>
    <p:extLst>
      <p:ext uri="{BB962C8B-B14F-4D97-AF65-F5344CB8AC3E}">
        <p14:creationId xmlns:p14="http://schemas.microsoft.com/office/powerpoint/2010/main" val="704040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17" name="Slide Number Placeholder 16">
            <a:extLst>
              <a:ext uri="{FF2B5EF4-FFF2-40B4-BE49-F238E27FC236}">
                <a16:creationId xmlns:a16="http://schemas.microsoft.com/office/drawing/2014/main" id="{3CB0CD51-8E78-2047-BF92-1A7F1B76E5EE}"/>
              </a:ext>
            </a:extLst>
          </p:cNvPr>
          <p:cNvSpPr>
            <a:spLocks noGrp="1"/>
          </p:cNvSpPr>
          <p:nvPr>
            <p:ph type="sldNum" sz="quarter" idx="11"/>
          </p:nvPr>
        </p:nvSpPr>
        <p:spPr>
          <a:xfrm>
            <a:off x="3585365" y="6388909"/>
            <a:ext cx="1366110" cy="387815"/>
          </a:xfrm>
        </p:spPr>
        <p:txBody>
          <a:bodyPr/>
          <a:lstStyle/>
          <a:p>
            <a:pPr algn="ctr"/>
            <a:fld id="{7F64B6CE-DA5C-0C4D-8557-ACF4BDCBED45}" type="slidenum">
              <a:rPr lang="en-US" smtClean="0">
                <a:solidFill>
                  <a:srgbClr val="2D2D8A"/>
                </a:solidFill>
              </a:rPr>
              <a:pPr algn="ctr"/>
              <a:t>‹#›</a:t>
            </a:fld>
            <a:endParaRPr lang="en-US" dirty="0">
              <a:solidFill>
                <a:srgbClr val="2D2D8A"/>
              </a:solidFill>
            </a:endParaRPr>
          </a:p>
        </p:txBody>
      </p:sp>
    </p:spTree>
    <p:extLst>
      <p:ext uri="{BB962C8B-B14F-4D97-AF65-F5344CB8AC3E}">
        <p14:creationId xmlns:p14="http://schemas.microsoft.com/office/powerpoint/2010/main" val="1324854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197" y="320679"/>
            <a:ext cx="8955610" cy="593725"/>
          </a:xfrm>
        </p:spPr>
        <p:txBody>
          <a:bodyPr/>
          <a:lstStyle/>
          <a:p>
            <a:r>
              <a:rPr lang="en-US" dirty="0"/>
              <a:t>Click to edit Master title style</a:t>
            </a:r>
          </a:p>
        </p:txBody>
      </p:sp>
      <p:sp>
        <p:nvSpPr>
          <p:cNvPr id="3" name="Content Placeholder 2"/>
          <p:cNvSpPr>
            <a:spLocks noGrp="1"/>
          </p:cNvSpPr>
          <p:nvPr>
            <p:ph idx="1"/>
          </p:nvPr>
        </p:nvSpPr>
        <p:spPr>
          <a:xfrm>
            <a:off x="457200" y="138450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D4998002-2F4A-5548-9AFD-A0D7434FB265}"/>
              </a:ext>
            </a:extLst>
          </p:cNvPr>
          <p:cNvSpPr>
            <a:spLocks noGrp="1"/>
          </p:cNvSpPr>
          <p:nvPr>
            <p:ph type="ftr" sz="quarter" idx="10"/>
          </p:nvPr>
        </p:nvSpPr>
        <p:spPr>
          <a:xfrm>
            <a:off x="457200" y="6380569"/>
            <a:ext cx="3086100" cy="365125"/>
          </a:xfrm>
          <a:prstGeom prst="rect">
            <a:avLst/>
          </a:prstGeom>
        </p:spPr>
        <p:txBody>
          <a:bodyPr/>
          <a:lstStyle/>
          <a:p>
            <a:pPr eaLnBrk="1" fontAlgn="auto" hangingPunct="1">
              <a:spcBef>
                <a:spcPts val="0"/>
              </a:spcBef>
              <a:spcAft>
                <a:spcPts val="0"/>
              </a:spcAft>
              <a:defRPr/>
            </a:pPr>
            <a:endParaRPr lang="en-US" dirty="0">
              <a:solidFill>
                <a:srgbClr val="000000"/>
              </a:solidFill>
              <a:latin typeface="Arial"/>
              <a:ea typeface="+mn-ea"/>
            </a:endParaRPr>
          </a:p>
        </p:txBody>
      </p:sp>
      <p:sp>
        <p:nvSpPr>
          <p:cNvPr id="10" name="Slide Number Placeholder 9">
            <a:extLst>
              <a:ext uri="{FF2B5EF4-FFF2-40B4-BE49-F238E27FC236}">
                <a16:creationId xmlns:a16="http://schemas.microsoft.com/office/drawing/2014/main" id="{593750E2-2099-424E-B56C-BB85B201720D}"/>
              </a:ext>
            </a:extLst>
          </p:cNvPr>
          <p:cNvSpPr>
            <a:spLocks noGrp="1"/>
          </p:cNvSpPr>
          <p:nvPr>
            <p:ph type="sldNum" sz="quarter" idx="11"/>
          </p:nvPr>
        </p:nvSpPr>
        <p:spPr/>
        <p:txBody>
          <a:bodyPr/>
          <a:lstStyle/>
          <a:p>
            <a:pPr algn="ctr"/>
            <a:fld id="{7F64B6CE-DA5C-0C4D-8557-ACF4BDCBED45}" type="slidenum">
              <a:rPr lang="en-US" smtClean="0">
                <a:solidFill>
                  <a:srgbClr val="2D2D8A"/>
                </a:solidFill>
              </a:rPr>
              <a:pPr algn="ctr"/>
              <a:t>‹#›</a:t>
            </a:fld>
            <a:endParaRPr lang="en-US" dirty="0">
              <a:solidFill>
                <a:srgbClr val="2D2D8A"/>
              </a:solidFill>
            </a:endParaRPr>
          </a:p>
        </p:txBody>
      </p:sp>
    </p:spTree>
    <p:extLst>
      <p:ext uri="{BB962C8B-B14F-4D97-AF65-F5344CB8AC3E}">
        <p14:creationId xmlns:p14="http://schemas.microsoft.com/office/powerpoint/2010/main" val="284384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94781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522829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D400C74-CA84-D24B-AFEB-DBCB48026C50}"/>
              </a:ext>
            </a:extLst>
          </p:cNvPr>
          <p:cNvSpPr>
            <a:spLocks noGrp="1"/>
          </p:cNvSpPr>
          <p:nvPr>
            <p:ph type="sldNum" sz="quarter" idx="4"/>
          </p:nvPr>
        </p:nvSpPr>
        <p:spPr>
          <a:xfrm>
            <a:off x="3888945" y="6392232"/>
            <a:ext cx="1366110" cy="387815"/>
          </a:xfrm>
          <a:prstGeom prst="rect">
            <a:avLst/>
          </a:prstGeom>
        </p:spPr>
        <p:txBody>
          <a:bodyPr vert="horz" lIns="91440" tIns="45720" rIns="91440" bIns="45720" rtlCol="0" anchor="ctr"/>
          <a:lstStyle>
            <a:lvl1pPr algn="r">
              <a:defRPr sz="900">
                <a:solidFill>
                  <a:schemeClr val="accent6"/>
                </a:solidFill>
              </a:defRPr>
            </a:lvl1pPr>
          </a:lstStyle>
          <a:p>
            <a:pPr algn="ctr"/>
            <a:fld id="{7F64B6CE-DA5C-0C4D-8557-ACF4BDCBED45}" type="slidenum">
              <a:rPr lang="en-US" smtClean="0">
                <a:solidFill>
                  <a:srgbClr val="2D2D8A"/>
                </a:solidFill>
              </a:rPr>
              <a:pPr algn="ctr"/>
              <a:t>‹#›</a:t>
            </a:fld>
            <a:endParaRPr lang="en-US" dirty="0">
              <a:solidFill>
                <a:srgbClr val="2D2D8A"/>
              </a:solidFill>
            </a:endParaRPr>
          </a:p>
        </p:txBody>
      </p:sp>
    </p:spTree>
    <p:extLst>
      <p:ext uri="{BB962C8B-B14F-4D97-AF65-F5344CB8AC3E}">
        <p14:creationId xmlns:p14="http://schemas.microsoft.com/office/powerpoint/2010/main" val="1684640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474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457200" y="6380569"/>
            <a:ext cx="3086100" cy="365125"/>
          </a:xfrm>
          <a:prstGeom prst="rect">
            <a:avLst/>
          </a:prstGeom>
        </p:spPr>
        <p:txBody>
          <a:bodyPr/>
          <a:lstStyle/>
          <a:p>
            <a:pPr eaLnBrk="1" fontAlgn="auto" hangingPunct="1">
              <a:spcBef>
                <a:spcPts val="0"/>
              </a:spcBef>
              <a:spcAft>
                <a:spcPts val="0"/>
              </a:spcAft>
              <a:defRPr/>
            </a:pPr>
            <a:endParaRPr lang="en-US">
              <a:solidFill>
                <a:srgbClr val="000000"/>
              </a:solidFill>
              <a:latin typeface="Arial"/>
              <a:ea typeface="+mn-ea"/>
            </a:endParaRPr>
          </a:p>
        </p:txBody>
      </p:sp>
    </p:spTree>
    <p:extLst>
      <p:ext uri="{BB962C8B-B14F-4D97-AF65-F5344CB8AC3E}">
        <p14:creationId xmlns:p14="http://schemas.microsoft.com/office/powerpoint/2010/main" val="146656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89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464796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92826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896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58054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5805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396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320675"/>
            <a:ext cx="8686800" cy="580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4572938"/>
      </p:ext>
    </p:extLst>
  </p:cSld>
  <p:clrMapOvr>
    <a:masterClrMapping/>
  </p:clrMapOvr>
  <p:transitio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D400C74-CA84-D24B-AFEB-DBCB48026C50}"/>
              </a:ext>
            </a:extLst>
          </p:cNvPr>
          <p:cNvSpPr>
            <a:spLocks noGrp="1"/>
          </p:cNvSpPr>
          <p:nvPr>
            <p:ph type="sldNum" sz="quarter" idx="4"/>
          </p:nvPr>
        </p:nvSpPr>
        <p:spPr>
          <a:xfrm>
            <a:off x="3888945" y="6392230"/>
            <a:ext cx="1366110" cy="387815"/>
          </a:xfrm>
          <a:prstGeom prst="rect">
            <a:avLst/>
          </a:prstGeom>
        </p:spPr>
        <p:txBody>
          <a:bodyPr vert="horz" lIns="91440" tIns="45720" rIns="91440" bIns="45720" rtlCol="0" anchor="ctr"/>
          <a:lstStyle>
            <a:lvl1pPr algn="r">
              <a:defRPr sz="1200">
                <a:solidFill>
                  <a:schemeClr val="accent6"/>
                </a:solidFill>
              </a:defRPr>
            </a:lvl1pPr>
          </a:lstStyle>
          <a:p>
            <a:pPr algn="ctr"/>
            <a:fld id="{7F64B6CE-DA5C-0C4D-8557-ACF4BDCBED45}" type="slidenum">
              <a:rPr lang="en-US" smtClean="0"/>
              <a:pPr algn="ctr"/>
              <a:t>‹#›</a:t>
            </a:fld>
            <a:endParaRPr lang="en-US" dirty="0"/>
          </a:p>
        </p:txBody>
      </p:sp>
    </p:spTree>
    <p:extLst>
      <p:ext uri="{BB962C8B-B14F-4D97-AF65-F5344CB8AC3E}">
        <p14:creationId xmlns:p14="http://schemas.microsoft.com/office/powerpoint/2010/main" val="320137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320679"/>
            <a:ext cx="8686800" cy="5937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14832"/>
      </p:ext>
    </p:extLst>
  </p:cSld>
  <p:clrMapOvr>
    <a:masterClrMapping/>
  </p:clrMapOvr>
  <p:transition spd="med">
    <p:cut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2" y="0"/>
            <a:ext cx="92075" cy="731838"/>
          </a:xfrm>
          <a:prstGeom prst="rect">
            <a:avLst/>
          </a:prstGeom>
          <a:solidFill>
            <a:srgbClr val="0068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r>
              <a:rPr lang="en-US" dirty="0">
                <a:solidFill>
                  <a:prstClr val="white"/>
                </a:solidFill>
              </a:rPr>
              <a:t> </a:t>
            </a:r>
          </a:p>
        </p:txBody>
      </p:sp>
      <p:cxnSp>
        <p:nvCxnSpPr>
          <p:cNvPr id="5" name="Straight Connector 4"/>
          <p:cNvCxnSpPr/>
          <p:nvPr userDrawn="1"/>
        </p:nvCxnSpPr>
        <p:spPr>
          <a:xfrm>
            <a:off x="0" y="730250"/>
            <a:ext cx="89614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6400800"/>
            <a:ext cx="91440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txBox="1">
            <a:spLocks/>
          </p:cNvSpPr>
          <p:nvPr userDrawn="1"/>
        </p:nvSpPr>
        <p:spPr>
          <a:xfrm>
            <a:off x="304802" y="6400800"/>
            <a:ext cx="2130425" cy="457200"/>
          </a:xfrm>
          <a:prstGeom prst="rect">
            <a:avLst/>
          </a:prstGeom>
        </p:spPr>
        <p:txBody>
          <a:bodyPr anchor="ct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0B6E48BB-1E25-4ADF-9A55-4ADD116DAC85}" type="slidenum">
              <a:rPr lang="en-US" altLang="en-US" sz="600" smtClean="0">
                <a:solidFill>
                  <a:srgbClr val="000000"/>
                </a:solidFill>
                <a:latin typeface="Gill Sans MT" pitchFamily="34" charset="0"/>
              </a:rPr>
              <a:pPr eaLnBrk="1" fontAlgn="auto" hangingPunct="1">
                <a:spcBef>
                  <a:spcPts val="0"/>
                </a:spcBef>
                <a:spcAft>
                  <a:spcPts val="0"/>
                </a:spcAft>
                <a:defRPr/>
              </a:pPr>
              <a:t>‹#›</a:t>
            </a:fld>
            <a:endParaRPr lang="en-US" altLang="en-US" sz="600">
              <a:solidFill>
                <a:srgbClr val="000000"/>
              </a:solidFill>
              <a:latin typeface="Gill Sans MT" pitchFamily="34" charset="0"/>
            </a:endParaRPr>
          </a:p>
        </p:txBody>
      </p:sp>
      <p:sp>
        <p:nvSpPr>
          <p:cNvPr id="3" name="Title 1"/>
          <p:cNvSpPr>
            <a:spLocks noGrp="1"/>
          </p:cNvSpPr>
          <p:nvPr>
            <p:ph type="title"/>
          </p:nvPr>
        </p:nvSpPr>
        <p:spPr>
          <a:xfrm>
            <a:off x="381000" y="-1"/>
            <a:ext cx="8580120" cy="731520"/>
          </a:xfrm>
          <a:prstGeom prst="rect">
            <a:avLst/>
          </a:prstGeom>
        </p:spPr>
        <p:txBody>
          <a:bodyPr/>
          <a:lstStyle>
            <a:lvl1pPr algn="l">
              <a:defRPr sz="15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80403581"/>
      </p:ext>
    </p:extLst>
  </p:cSld>
  <p:clrMapOvr>
    <a:overrideClrMapping bg1="lt1" tx1="dk1" bg2="lt2" tx2="dk2" accent1="accent1" accent2="accent2" accent3="accent3" accent4="accent4" accent5="accent5" accent6="accent6" hlink="hlink" folHlink="folHlink"/>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16" name="Footer Placeholder 15">
            <a:extLst>
              <a:ext uri="{FF2B5EF4-FFF2-40B4-BE49-F238E27FC236}">
                <a16:creationId xmlns:a16="http://schemas.microsoft.com/office/drawing/2014/main" id="{00AB232D-29DB-8D4C-98A0-404C3276BB7A}"/>
              </a:ext>
            </a:extLst>
          </p:cNvPr>
          <p:cNvSpPr>
            <a:spLocks noGrp="1"/>
          </p:cNvSpPr>
          <p:nvPr>
            <p:ph type="ftr" sz="quarter" idx="10"/>
          </p:nvPr>
        </p:nvSpPr>
        <p:spPr>
          <a:xfrm>
            <a:off x="457200" y="6380569"/>
            <a:ext cx="3086100" cy="365125"/>
          </a:xfrm>
          <a:prstGeom prst="rect">
            <a:avLst/>
          </a:prstGeom>
        </p:spPr>
        <p:txBody>
          <a:bodyPr/>
          <a:lstStyle/>
          <a:p>
            <a:pPr eaLnBrk="1" fontAlgn="auto" hangingPunct="1">
              <a:spcBef>
                <a:spcPts val="0"/>
              </a:spcBef>
              <a:spcAft>
                <a:spcPts val="0"/>
              </a:spcAft>
              <a:defRPr/>
            </a:pPr>
            <a:endParaRPr lang="en-US" dirty="0">
              <a:solidFill>
                <a:srgbClr val="000000"/>
              </a:solidFill>
              <a:latin typeface="Arial"/>
              <a:ea typeface="+mn-ea"/>
            </a:endParaRPr>
          </a:p>
        </p:txBody>
      </p:sp>
      <p:sp>
        <p:nvSpPr>
          <p:cNvPr id="17" name="Slide Number Placeholder 16">
            <a:extLst>
              <a:ext uri="{FF2B5EF4-FFF2-40B4-BE49-F238E27FC236}">
                <a16:creationId xmlns:a16="http://schemas.microsoft.com/office/drawing/2014/main" id="{3CB0CD51-8E78-2047-BF92-1A7F1B76E5EE}"/>
              </a:ext>
            </a:extLst>
          </p:cNvPr>
          <p:cNvSpPr>
            <a:spLocks noGrp="1"/>
          </p:cNvSpPr>
          <p:nvPr>
            <p:ph type="sldNum" sz="quarter" idx="11"/>
          </p:nvPr>
        </p:nvSpPr>
        <p:spPr/>
        <p:txBody>
          <a:bodyPr/>
          <a:lstStyle/>
          <a:p>
            <a:pPr algn="ctr"/>
            <a:fld id="{7F64B6CE-DA5C-0C4D-8557-ACF4BDCBED45}" type="slidenum">
              <a:rPr lang="en-US" smtClean="0">
                <a:solidFill>
                  <a:srgbClr val="2D2D8A"/>
                </a:solidFill>
              </a:rPr>
              <a:pPr algn="ctr"/>
              <a:t>‹#›</a:t>
            </a:fld>
            <a:endParaRPr lang="en-US" dirty="0">
              <a:solidFill>
                <a:srgbClr val="2D2D8A"/>
              </a:solidFill>
            </a:endParaRPr>
          </a:p>
        </p:txBody>
      </p:sp>
    </p:spTree>
    <p:extLst>
      <p:ext uri="{BB962C8B-B14F-4D97-AF65-F5344CB8AC3E}">
        <p14:creationId xmlns:p14="http://schemas.microsoft.com/office/powerpoint/2010/main" val="1275154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2" y="0"/>
            <a:ext cx="92075" cy="731838"/>
          </a:xfrm>
          <a:prstGeom prst="rect">
            <a:avLst/>
          </a:prstGeom>
          <a:solidFill>
            <a:srgbClr val="0068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r>
              <a:rPr lang="en-US" dirty="0">
                <a:solidFill>
                  <a:prstClr val="white"/>
                </a:solidFill>
              </a:rPr>
              <a:t> </a:t>
            </a:r>
          </a:p>
        </p:txBody>
      </p:sp>
      <p:cxnSp>
        <p:nvCxnSpPr>
          <p:cNvPr id="5" name="Straight Connector 4"/>
          <p:cNvCxnSpPr/>
          <p:nvPr userDrawn="1"/>
        </p:nvCxnSpPr>
        <p:spPr>
          <a:xfrm>
            <a:off x="0" y="730250"/>
            <a:ext cx="89614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6400800"/>
            <a:ext cx="91440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txBox="1">
            <a:spLocks/>
          </p:cNvSpPr>
          <p:nvPr userDrawn="1"/>
        </p:nvSpPr>
        <p:spPr>
          <a:xfrm>
            <a:off x="304802" y="6400800"/>
            <a:ext cx="2130425" cy="457200"/>
          </a:xfrm>
          <a:prstGeom prst="rect">
            <a:avLst/>
          </a:prstGeom>
        </p:spPr>
        <p:txBody>
          <a:bodyPr anchor="ct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0B6E48BB-1E25-4ADF-9A55-4ADD116DAC85}" type="slidenum">
              <a:rPr lang="en-US" altLang="en-US" sz="600" smtClean="0">
                <a:solidFill>
                  <a:srgbClr val="000000"/>
                </a:solidFill>
                <a:latin typeface="Gill Sans MT" pitchFamily="34" charset="0"/>
              </a:rPr>
              <a:pPr eaLnBrk="1" fontAlgn="auto" hangingPunct="1">
                <a:spcBef>
                  <a:spcPts val="0"/>
                </a:spcBef>
                <a:spcAft>
                  <a:spcPts val="0"/>
                </a:spcAft>
                <a:defRPr/>
              </a:pPr>
              <a:t>‹#›</a:t>
            </a:fld>
            <a:endParaRPr lang="en-US" altLang="en-US" sz="600">
              <a:solidFill>
                <a:srgbClr val="000000"/>
              </a:solidFill>
              <a:latin typeface="Gill Sans MT" pitchFamily="34" charset="0"/>
            </a:endParaRPr>
          </a:p>
        </p:txBody>
      </p:sp>
      <p:sp>
        <p:nvSpPr>
          <p:cNvPr id="3" name="Title 1"/>
          <p:cNvSpPr>
            <a:spLocks noGrp="1"/>
          </p:cNvSpPr>
          <p:nvPr>
            <p:ph type="title"/>
          </p:nvPr>
        </p:nvSpPr>
        <p:spPr>
          <a:xfrm>
            <a:off x="381000" y="-1"/>
            <a:ext cx="8580120" cy="731520"/>
          </a:xfrm>
          <a:prstGeom prst="rect">
            <a:avLst/>
          </a:prstGeom>
        </p:spPr>
        <p:txBody>
          <a:bodyPr/>
          <a:lstStyle>
            <a:lvl1pPr algn="l">
              <a:defRPr sz="15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94762378"/>
      </p:ext>
    </p:extLst>
  </p:cSld>
  <p:clrMapOvr>
    <a:overrideClrMapping bg1="lt1" tx1="dk1" bg2="lt2" tx2="dk2" accent1="accent1" accent2="accent2" accent3="accent3" accent4="accent4" accent5="accent5" accent6="accent6" hlink="hlink" folHlink="folHlink"/>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20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457200" y="6380567"/>
            <a:ext cx="3086100" cy="365125"/>
          </a:xfrm>
          <a:prstGeom prst="rect">
            <a:avLst/>
          </a:prstGeom>
        </p:spPr>
        <p:txBody>
          <a:bodyPr/>
          <a:lstStyle/>
          <a:p>
            <a:pPr>
              <a:defRPr/>
            </a:pPr>
            <a:endParaRPr lang="en-US"/>
          </a:p>
        </p:txBody>
      </p:sp>
    </p:spTree>
    <p:extLst>
      <p:ext uri="{BB962C8B-B14F-4D97-AF65-F5344CB8AC3E}">
        <p14:creationId xmlns:p14="http://schemas.microsoft.com/office/powerpoint/2010/main" val="85182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7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815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00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images.google.com/imgres?imgurl=http://dr-photoshop.com/zfile/tutorials/wallpaper/OS%20X%20Wallpaper.jpg&amp;imgrefurl=http://dr-photoshop.com/tutorials/index.php?id=60&amp;h=1024&amp;w=1280&amp;sz=259&amp;hl=en&amp;start=1&amp;tbnid=GArqiuu-UQNLPM:&amp;tbnh=120&amp;tbnw=150&amp;prev=/images?q=wallpaper&amp;gbv=2&amp;svnum=10&amp;hl=en"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gi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hyperlink" Target="http://images.google.com/imgres?imgurl=http://dr-photoshop.com/zfile/tutorials/wallpaper/OS%20X%20Wallpaper.jpg&amp;imgrefurl=http://dr-photoshop.com/tutorials/index.php?id=60&amp;h=1024&amp;w=1280&amp;sz=259&amp;hl=en&amp;start=1&amp;tbnid=GArqiuu-UQNLPM:&amp;tbnh=120&amp;tbnw=150&amp;prev=/images?q=wallpaper&amp;gbv=2&amp;svnum=10&amp;hl=en" TargetMode="Externa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gi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FAFA"/>
        </a:solidFill>
        <a:effectLst/>
      </p:bgPr>
    </p:bg>
    <p:spTree>
      <p:nvGrpSpPr>
        <p:cNvPr id="1" name=""/>
        <p:cNvGrpSpPr/>
        <p:nvPr/>
      </p:nvGrpSpPr>
      <p:grpSpPr>
        <a:xfrm>
          <a:off x="0" y="0"/>
          <a:ext cx="0" cy="0"/>
          <a:chOff x="0" y="0"/>
          <a:chExt cx="0" cy="0"/>
        </a:xfrm>
      </p:grpSpPr>
      <p:pic>
        <p:nvPicPr>
          <p:cNvPr id="1026" name="Picture 19" descr="OS%2520X%2520Wallpaper">
            <a:hlinkClick r:id="rId18"/>
          </p:cNvPr>
          <p:cNvPicPr>
            <a:picLocks noChangeAspect="1" noChangeArrowheads="1"/>
          </p:cNvPicPr>
          <p:nvPr userDrawn="1"/>
        </p:nvPicPr>
        <p:blipFill>
          <a:blip r:embed="rId19">
            <a:lum bright="30000" contrast="-18000"/>
            <a:extLst>
              <a:ext uri="{28A0092B-C50C-407E-A947-70E740481C1C}">
                <a14:useLocalDpi xmlns:a14="http://schemas.microsoft.com/office/drawing/2010/main" val="0"/>
              </a:ext>
            </a:extLst>
          </a:blip>
          <a:srcRect/>
          <a:stretch>
            <a:fillRect/>
          </a:stretch>
        </p:blipFill>
        <p:spPr bwMode="auto">
          <a:xfrm>
            <a:off x="0" y="2"/>
            <a:ext cx="9144000" cy="1076255"/>
          </a:xfrm>
          <a:prstGeom prst="rect">
            <a:avLst/>
          </a:prstGeom>
          <a:solidFill>
            <a:srgbClr val="66FF33"/>
          </a:solidFill>
          <a:ln>
            <a:noFill/>
          </a:ln>
        </p:spPr>
      </p:pic>
      <p:sp>
        <p:nvSpPr>
          <p:cNvPr id="2" name="Rectangle 2"/>
          <p:cNvSpPr>
            <a:spLocks noGrp="1" noChangeArrowheads="1"/>
          </p:cNvSpPr>
          <p:nvPr>
            <p:ph type="title"/>
          </p:nvPr>
        </p:nvSpPr>
        <p:spPr bwMode="auto">
          <a:xfrm>
            <a:off x="228600" y="320677"/>
            <a:ext cx="8686800" cy="593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2"/>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7" name="Text Box 23"/>
          <p:cNvSpPr txBox="1">
            <a:spLocks noChangeArrowheads="1"/>
          </p:cNvSpPr>
          <p:nvPr userDrawn="1"/>
        </p:nvSpPr>
        <p:spPr bwMode="auto">
          <a:xfrm>
            <a:off x="8714063" y="11114"/>
            <a:ext cx="402674" cy="307777"/>
          </a:xfrm>
          <a:prstGeom prst="rect">
            <a:avLst/>
          </a:prstGeom>
          <a:noFill/>
          <a:ln w="9525">
            <a:noFill/>
            <a:miter lim="800000"/>
            <a:headEnd/>
            <a:tailEnd/>
          </a:ln>
          <a:effec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fld id="{5704B593-9385-4EA8-B750-37A78F39FDC1}" type="slidenum">
              <a:rPr lang="en-US" altLang="en-US" sz="1400" b="1" smtClean="0">
                <a:solidFill>
                  <a:schemeClr val="accent2"/>
                </a:solidFill>
              </a:rPr>
              <a:pPr algn="ctr" eaLnBrk="1" hangingPunct="1">
                <a:defRPr/>
              </a:pPr>
              <a:t>‹#›</a:t>
            </a:fld>
            <a:endParaRPr lang="en-US" altLang="en-US" sz="1400" b="1">
              <a:solidFill>
                <a:schemeClr val="accent2"/>
              </a:solidFill>
            </a:endParaRPr>
          </a:p>
        </p:txBody>
      </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353045" y="6228288"/>
            <a:ext cx="2544970" cy="540092"/>
          </a:xfrm>
          <a:prstGeom prst="rect">
            <a:avLst/>
          </a:prstGeom>
        </p:spPr>
      </p:pic>
      <p:sp>
        <p:nvSpPr>
          <p:cNvPr id="6" name="Rectangle 5">
            <a:extLst>
              <a:ext uri="{FF2B5EF4-FFF2-40B4-BE49-F238E27FC236}">
                <a16:creationId xmlns:a16="http://schemas.microsoft.com/office/drawing/2014/main" id="{120D1543-5F4D-934A-A5F8-C58B82B47340}"/>
              </a:ext>
            </a:extLst>
          </p:cNvPr>
          <p:cNvSpPr/>
          <p:nvPr userDrawn="1"/>
        </p:nvSpPr>
        <p:spPr>
          <a:xfrm>
            <a:off x="0" y="-1"/>
            <a:ext cx="9144000" cy="1076255"/>
          </a:xfrm>
          <a:prstGeom prst="rect">
            <a:avLst/>
          </a:prstGeom>
          <a:gradFill>
            <a:gsLst>
              <a:gs pos="0">
                <a:schemeClr val="accent1">
                  <a:lumMod val="5000"/>
                  <a:lumOff val="95000"/>
                </a:schemeClr>
              </a:gs>
              <a:gs pos="65000">
                <a:srgbClr val="9CE878"/>
              </a:gs>
              <a:gs pos="83000">
                <a:srgbClr val="66FF33"/>
              </a:gs>
              <a:gs pos="100000">
                <a:schemeClr val="accent1">
                  <a:lumMod val="30000"/>
                  <a:lumOff val="70000"/>
                </a:schemeClr>
              </a:gs>
            </a:gsLst>
            <a:lin ang="5400000" scaled="1"/>
          </a:gradFill>
          <a:ln>
            <a:noFill/>
          </a:ln>
          <a:effectLst>
            <a:outerShdw blurRad="50800" dist="50800" dir="5400000" algn="ctr" rotWithShape="0">
              <a:srgbClr val="66FF3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a:xfrm>
            <a:off x="3888945" y="6392230"/>
            <a:ext cx="1366110" cy="387815"/>
          </a:xfrm>
          <a:prstGeom prst="rect">
            <a:avLst/>
          </a:prstGeom>
        </p:spPr>
        <p:txBody>
          <a:bodyPr vert="horz" lIns="91440" tIns="45720" rIns="91440" bIns="45720" rtlCol="0" anchor="ctr"/>
          <a:lstStyle>
            <a:lvl1pPr algn="r">
              <a:defRPr sz="1200">
                <a:solidFill>
                  <a:schemeClr val="accent6"/>
                </a:solidFill>
              </a:defRPr>
            </a:lvl1pPr>
          </a:lstStyle>
          <a:p>
            <a:pPr algn="ctr"/>
            <a:fld id="{7F64B6CE-DA5C-0C4D-8557-ACF4BDCBED45}" type="slidenum">
              <a:rPr lang="en-US" smtClean="0"/>
              <a:pPr algn="ctr"/>
              <a:t>‹#›</a:t>
            </a:fld>
            <a:endParaRPr lang="en-US" dirty="0"/>
          </a:p>
        </p:txBody>
      </p:sp>
    </p:spTree>
    <p:extLst>
      <p:ext uri="{BB962C8B-B14F-4D97-AF65-F5344CB8AC3E}">
        <p14:creationId xmlns:p14="http://schemas.microsoft.com/office/powerpoint/2010/main" val="302620502"/>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175" r:id="rId15"/>
    <p:sldLayoutId id="2147484190" r:id="rId16"/>
  </p:sldLayoutIdLst>
  <p:transition spd="med">
    <p:cut thruBlk="1"/>
  </p:transition>
  <p:hf hdr="0" ftr="0" dt="0"/>
  <p:txStyles>
    <p:title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accent2"/>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accent2"/>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accent2"/>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accent2"/>
          </a:solidFill>
          <a:latin typeface="+mn-lt"/>
          <a:ea typeface="MS PGothic" pitchFamily="34" charset="-128"/>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D33F6A-E1FB-DA40-8C32-B68E3E967E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F97B5CF-F0AE-7340-832F-DA62D7E70762}"/>
              </a:ext>
            </a:extLst>
          </p:cNvPr>
          <p:cNvSpPr>
            <a:spLocks noGrp="1"/>
          </p:cNvSpPr>
          <p:nvPr>
            <p:ph type="sldNum" sz="quarter" idx="4"/>
          </p:nvPr>
        </p:nvSpPr>
        <p:spPr>
          <a:xfrm>
            <a:off x="3543300" y="6464803"/>
            <a:ext cx="2057400" cy="365125"/>
          </a:xfrm>
          <a:prstGeom prst="rect">
            <a:avLst/>
          </a:prstGeom>
        </p:spPr>
        <p:txBody>
          <a:bodyPr vert="horz" lIns="91440" tIns="45720" rIns="91440" bIns="45720" rtlCol="0" anchor="ctr"/>
          <a:lstStyle>
            <a:lvl1pPr algn="ctr">
              <a:defRPr sz="1200">
                <a:solidFill>
                  <a:srgbClr val="011893"/>
                </a:solidFill>
              </a:defRPr>
            </a:lvl1pPr>
          </a:lstStyle>
          <a:p>
            <a:fld id="{79784ADF-C10B-0E4A-B466-F3C32E69FF4D}" type="slidenum">
              <a:rPr lang="en-US" smtClean="0"/>
              <a:pPr/>
              <a:t>‹#›</a:t>
            </a:fld>
            <a:endParaRPr lang="en-US" dirty="0"/>
          </a:p>
        </p:txBody>
      </p:sp>
      <p:sp>
        <p:nvSpPr>
          <p:cNvPr id="7" name="Rectangle 6">
            <a:extLst>
              <a:ext uri="{FF2B5EF4-FFF2-40B4-BE49-F238E27FC236}">
                <a16:creationId xmlns:a16="http://schemas.microsoft.com/office/drawing/2014/main" id="{B6DB4161-0D82-874A-8646-DA655060ED7B}"/>
              </a:ext>
            </a:extLst>
          </p:cNvPr>
          <p:cNvSpPr/>
          <p:nvPr userDrawn="1"/>
        </p:nvSpPr>
        <p:spPr>
          <a:xfrm>
            <a:off x="0" y="-1"/>
            <a:ext cx="9144000" cy="1076255"/>
          </a:xfrm>
          <a:prstGeom prst="rect">
            <a:avLst/>
          </a:prstGeom>
          <a:gradFill>
            <a:gsLst>
              <a:gs pos="0">
                <a:schemeClr val="accent1">
                  <a:lumMod val="5000"/>
                  <a:lumOff val="95000"/>
                </a:schemeClr>
              </a:gs>
              <a:gs pos="65000">
                <a:srgbClr val="9CE878"/>
              </a:gs>
              <a:gs pos="83000">
                <a:srgbClr val="66FF33"/>
              </a:gs>
              <a:gs pos="100000">
                <a:schemeClr val="accent1">
                  <a:lumMod val="30000"/>
                  <a:lumOff val="70000"/>
                </a:schemeClr>
              </a:gs>
            </a:gsLst>
            <a:lin ang="5400000" scaled="1"/>
          </a:gradFill>
          <a:ln>
            <a:noFill/>
          </a:ln>
          <a:effectLst>
            <a:outerShdw blurRad="50800" dist="50800" dir="5400000" algn="ctr" rotWithShape="0">
              <a:srgbClr val="66FF3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BB1A777-14F0-EF40-B2AD-B2B8FDB68164}"/>
              </a:ext>
            </a:extLst>
          </p:cNvPr>
          <p:cNvSpPr>
            <a:spLocks noGrp="1"/>
          </p:cNvSpPr>
          <p:nvPr>
            <p:ph type="title"/>
          </p:nvPr>
        </p:nvSpPr>
        <p:spPr>
          <a:xfrm>
            <a:off x="94196" y="289230"/>
            <a:ext cx="8955610" cy="559340"/>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a:extLst>
              <a:ext uri="{FF2B5EF4-FFF2-40B4-BE49-F238E27FC236}">
                <a16:creationId xmlns:a16="http://schemas.microsoft.com/office/drawing/2014/main" id="{5C798D5A-8BD4-D043-9974-C8294D7D39E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53045" y="6228288"/>
            <a:ext cx="2544970" cy="540092"/>
          </a:xfrm>
          <a:prstGeom prst="rect">
            <a:avLst/>
          </a:prstGeom>
        </p:spPr>
      </p:pic>
      <p:pic>
        <p:nvPicPr>
          <p:cNvPr id="12" name="Picture 11">
            <a:extLst>
              <a:ext uri="{FF2B5EF4-FFF2-40B4-BE49-F238E27FC236}">
                <a16:creationId xmlns:a16="http://schemas.microsoft.com/office/drawing/2014/main" id="{89B82250-FEA9-784B-8736-C9159AB8DDAA}"/>
              </a:ext>
            </a:extLst>
          </p:cNvPr>
          <p:cNvPicPr>
            <a:picLocks noChangeAspect="1"/>
          </p:cNvPicPr>
          <p:nvPr userDrawn="1"/>
        </p:nvPicPr>
        <p:blipFill>
          <a:blip r:embed="rId14"/>
          <a:stretch>
            <a:fillRect/>
          </a:stretch>
        </p:blipFill>
        <p:spPr>
          <a:xfrm>
            <a:off x="170090" y="6439208"/>
            <a:ext cx="3086100" cy="381000"/>
          </a:xfrm>
          <a:prstGeom prst="rect">
            <a:avLst/>
          </a:prstGeom>
        </p:spPr>
      </p:pic>
    </p:spTree>
    <p:extLst>
      <p:ext uri="{BB962C8B-B14F-4D97-AF65-F5344CB8AC3E}">
        <p14:creationId xmlns:p14="http://schemas.microsoft.com/office/powerpoint/2010/main" val="110329338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hf hdr="0" ftr="0" dt="0"/>
  <p:txStyles>
    <p:titleStyle>
      <a:lvl1pPr algn="l" defTabSz="914400" rtl="0" eaLnBrk="1" latinLnBrk="0" hangingPunct="1">
        <a:lnSpc>
          <a:spcPct val="90000"/>
        </a:lnSpc>
        <a:spcBef>
          <a:spcPct val="0"/>
        </a:spcBef>
        <a:buNone/>
        <a:defRPr sz="3200" kern="1200">
          <a:solidFill>
            <a:srgbClr val="01189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rgbClr val="01189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1189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rgbClr val="01189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rgbClr val="01189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rgbClr val="01189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4FAFA"/>
        </a:solidFill>
        <a:effectLst/>
      </p:bgPr>
    </p:bg>
    <p:spTree>
      <p:nvGrpSpPr>
        <p:cNvPr id="1" name=""/>
        <p:cNvGrpSpPr/>
        <p:nvPr/>
      </p:nvGrpSpPr>
      <p:grpSpPr>
        <a:xfrm>
          <a:off x="0" y="0"/>
          <a:ext cx="0" cy="0"/>
          <a:chOff x="0" y="0"/>
          <a:chExt cx="0" cy="0"/>
        </a:xfrm>
      </p:grpSpPr>
      <p:pic>
        <p:nvPicPr>
          <p:cNvPr id="1026" name="Picture 19" descr="OS%2520X%2520Wallpaper">
            <a:hlinkClick r:id="rId18"/>
          </p:cNvPr>
          <p:cNvPicPr>
            <a:picLocks noChangeAspect="1" noChangeArrowheads="1"/>
          </p:cNvPicPr>
          <p:nvPr userDrawn="1"/>
        </p:nvPicPr>
        <p:blipFill>
          <a:blip r:embed="rId19">
            <a:lum bright="30000" contrast="-18000"/>
            <a:extLst>
              <a:ext uri="{28A0092B-C50C-407E-A947-70E740481C1C}">
                <a14:useLocalDpi xmlns:a14="http://schemas.microsoft.com/office/drawing/2010/main" val="0"/>
              </a:ext>
            </a:extLst>
          </a:blip>
          <a:srcRect/>
          <a:stretch>
            <a:fillRect/>
          </a:stretch>
        </p:blipFill>
        <p:spPr bwMode="auto">
          <a:xfrm>
            <a:off x="0" y="4"/>
            <a:ext cx="9144000" cy="1076255"/>
          </a:xfrm>
          <a:prstGeom prst="rect">
            <a:avLst/>
          </a:prstGeom>
          <a:solidFill>
            <a:srgbClr val="66FF33"/>
          </a:solidFill>
          <a:ln>
            <a:noFill/>
          </a:ln>
        </p:spPr>
      </p:pic>
      <p:sp>
        <p:nvSpPr>
          <p:cNvPr id="2" name="Rectangle 2"/>
          <p:cNvSpPr>
            <a:spLocks noGrp="1" noChangeArrowheads="1"/>
          </p:cNvSpPr>
          <p:nvPr>
            <p:ph type="title"/>
          </p:nvPr>
        </p:nvSpPr>
        <p:spPr bwMode="auto">
          <a:xfrm>
            <a:off x="228600" y="320679"/>
            <a:ext cx="8686800" cy="593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7" name="Text Box 23"/>
          <p:cNvSpPr txBox="1">
            <a:spLocks noChangeArrowheads="1"/>
          </p:cNvSpPr>
          <p:nvPr userDrawn="1"/>
        </p:nvSpPr>
        <p:spPr bwMode="auto">
          <a:xfrm>
            <a:off x="8740513" y="11113"/>
            <a:ext cx="349776" cy="253916"/>
          </a:xfrm>
          <a:prstGeom prst="rect">
            <a:avLst/>
          </a:prstGeom>
          <a:noFill/>
          <a:ln w="9525">
            <a:noFill/>
            <a:miter lim="800000"/>
            <a:headEnd/>
            <a:tailEnd/>
          </a:ln>
          <a:effec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fld id="{5704B593-9385-4EA8-B750-37A78F39FDC1}" type="slidenum">
              <a:rPr lang="en-US" altLang="en-US" sz="1050" b="1" smtClean="0">
                <a:solidFill>
                  <a:srgbClr val="333399"/>
                </a:solidFill>
              </a:rPr>
              <a:pPr algn="ctr" eaLnBrk="1" fontAlgn="auto" hangingPunct="1">
                <a:spcBef>
                  <a:spcPts val="0"/>
                </a:spcBef>
                <a:spcAft>
                  <a:spcPts val="0"/>
                </a:spcAft>
                <a:defRPr/>
              </a:pPr>
              <a:t>‹#›</a:t>
            </a:fld>
            <a:endParaRPr lang="en-US" altLang="en-US" sz="1050" b="1">
              <a:solidFill>
                <a:srgbClr val="333399"/>
              </a:solidFill>
            </a:endParaRPr>
          </a:p>
        </p:txBody>
      </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353045" y="6228288"/>
            <a:ext cx="2544970" cy="540092"/>
          </a:xfrm>
          <a:prstGeom prst="rect">
            <a:avLst/>
          </a:prstGeom>
        </p:spPr>
      </p:pic>
      <p:sp>
        <p:nvSpPr>
          <p:cNvPr id="6" name="Rectangle 5">
            <a:extLst>
              <a:ext uri="{FF2B5EF4-FFF2-40B4-BE49-F238E27FC236}">
                <a16:creationId xmlns:a16="http://schemas.microsoft.com/office/drawing/2014/main" id="{120D1543-5F4D-934A-A5F8-C58B82B47340}"/>
              </a:ext>
            </a:extLst>
          </p:cNvPr>
          <p:cNvSpPr/>
          <p:nvPr userDrawn="1"/>
        </p:nvSpPr>
        <p:spPr>
          <a:xfrm>
            <a:off x="0" y="-1"/>
            <a:ext cx="9144000" cy="1076255"/>
          </a:xfrm>
          <a:prstGeom prst="rect">
            <a:avLst/>
          </a:prstGeom>
          <a:gradFill>
            <a:gsLst>
              <a:gs pos="0">
                <a:schemeClr val="accent1">
                  <a:lumMod val="5000"/>
                  <a:lumOff val="95000"/>
                </a:schemeClr>
              </a:gs>
              <a:gs pos="65000">
                <a:srgbClr val="9CE878"/>
              </a:gs>
              <a:gs pos="83000">
                <a:srgbClr val="66FF33"/>
              </a:gs>
              <a:gs pos="100000">
                <a:schemeClr val="accent1">
                  <a:lumMod val="30000"/>
                  <a:lumOff val="70000"/>
                </a:schemeClr>
              </a:gs>
            </a:gsLst>
            <a:lin ang="5400000" scaled="1"/>
          </a:gradFill>
          <a:ln>
            <a:noFill/>
          </a:ln>
          <a:effectLst>
            <a:outerShdw blurRad="50800" dist="50800" dir="5400000" algn="ctr" rotWithShape="0">
              <a:srgbClr val="66FF3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5" name="Slide Number Placeholder 4"/>
          <p:cNvSpPr>
            <a:spLocks noGrp="1"/>
          </p:cNvSpPr>
          <p:nvPr>
            <p:ph type="sldNum" sz="quarter" idx="4"/>
          </p:nvPr>
        </p:nvSpPr>
        <p:spPr>
          <a:xfrm>
            <a:off x="3888945" y="6392232"/>
            <a:ext cx="1366110" cy="387815"/>
          </a:xfrm>
          <a:prstGeom prst="rect">
            <a:avLst/>
          </a:prstGeom>
        </p:spPr>
        <p:txBody>
          <a:bodyPr vert="horz" lIns="91440" tIns="45720" rIns="91440" bIns="45720" rtlCol="0" anchor="ctr"/>
          <a:lstStyle>
            <a:lvl1pPr algn="r">
              <a:defRPr sz="900">
                <a:solidFill>
                  <a:schemeClr val="accent6"/>
                </a:solidFill>
              </a:defRPr>
            </a:lvl1pPr>
          </a:lstStyle>
          <a:p>
            <a:pPr algn="ctr" eaLnBrk="1" fontAlgn="auto" hangingPunct="1">
              <a:spcBef>
                <a:spcPts val="0"/>
              </a:spcBef>
              <a:spcAft>
                <a:spcPts val="0"/>
              </a:spcAft>
            </a:pPr>
            <a:fld id="{7F64B6CE-DA5C-0C4D-8557-ACF4BDCBED45}" type="slidenum">
              <a:rPr lang="en-US" smtClean="0">
                <a:solidFill>
                  <a:srgbClr val="2D2D8A"/>
                </a:solidFill>
                <a:latin typeface="Arial"/>
                <a:ea typeface="+mn-ea"/>
              </a:rPr>
              <a:pPr algn="ctr" eaLnBrk="1" fontAlgn="auto" hangingPunct="1">
                <a:spcBef>
                  <a:spcPts val="0"/>
                </a:spcBef>
                <a:spcAft>
                  <a:spcPts val="0"/>
                </a:spcAft>
              </a:pPr>
              <a:t>‹#›</a:t>
            </a:fld>
            <a:endParaRPr lang="en-US" dirty="0">
              <a:solidFill>
                <a:srgbClr val="2D2D8A"/>
              </a:solidFill>
              <a:latin typeface="Arial"/>
              <a:ea typeface="+mn-ea"/>
            </a:endParaRPr>
          </a:p>
        </p:txBody>
      </p:sp>
    </p:spTree>
    <p:extLst>
      <p:ext uri="{BB962C8B-B14F-4D97-AF65-F5344CB8AC3E}">
        <p14:creationId xmlns:p14="http://schemas.microsoft.com/office/powerpoint/2010/main" val="180777697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Lst>
  <p:transition spd="med">
    <p:cut thruBlk="1"/>
  </p:transition>
  <p:hf hdr="0" ftr="0" dt="0"/>
  <p:txStyles>
    <p:titleStyle>
      <a:lvl1pPr algn="l"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342900" algn="l" rtl="0" fontAlgn="base">
        <a:spcBef>
          <a:spcPct val="0"/>
        </a:spcBef>
        <a:spcAft>
          <a:spcPct val="0"/>
        </a:spcAft>
        <a:defRPr sz="2400" b="1">
          <a:solidFill>
            <a:schemeClr val="accent2"/>
          </a:solidFill>
          <a:effectLst>
            <a:outerShdw blurRad="38100" dist="38100" dir="2700000" algn="tl">
              <a:srgbClr val="C0C0C0"/>
            </a:outerShdw>
          </a:effectLst>
          <a:latin typeface="Arial" charset="0"/>
        </a:defRPr>
      </a:lvl6pPr>
      <a:lvl7pPr marL="685800" algn="l" rtl="0" fontAlgn="base">
        <a:spcBef>
          <a:spcPct val="0"/>
        </a:spcBef>
        <a:spcAft>
          <a:spcPct val="0"/>
        </a:spcAft>
        <a:defRPr sz="2400" b="1">
          <a:solidFill>
            <a:schemeClr val="accent2"/>
          </a:solidFill>
          <a:effectLst>
            <a:outerShdw blurRad="38100" dist="38100" dir="2700000" algn="tl">
              <a:srgbClr val="C0C0C0"/>
            </a:outerShdw>
          </a:effectLst>
          <a:latin typeface="Arial" charset="0"/>
        </a:defRPr>
      </a:lvl7pPr>
      <a:lvl8pPr marL="1028700" algn="l" rtl="0" fontAlgn="base">
        <a:spcBef>
          <a:spcPct val="0"/>
        </a:spcBef>
        <a:spcAft>
          <a:spcPct val="0"/>
        </a:spcAft>
        <a:defRPr sz="2400" b="1">
          <a:solidFill>
            <a:schemeClr val="accent2"/>
          </a:solidFill>
          <a:effectLst>
            <a:outerShdw blurRad="38100" dist="38100" dir="2700000" algn="tl">
              <a:srgbClr val="C0C0C0"/>
            </a:outerShdw>
          </a:effectLst>
          <a:latin typeface="Arial" charset="0"/>
        </a:defRPr>
      </a:lvl8pPr>
      <a:lvl9pPr marL="1371600" algn="l" rtl="0" fontAlgn="base">
        <a:spcBef>
          <a:spcPct val="0"/>
        </a:spcBef>
        <a:spcAft>
          <a:spcPct val="0"/>
        </a:spcAft>
        <a:defRPr sz="2400" b="1">
          <a:solidFill>
            <a:schemeClr val="accent2"/>
          </a:solidFill>
          <a:effectLst>
            <a:outerShdw blurRad="38100" dist="38100" dir="2700000" algn="tl">
              <a:srgbClr val="C0C0C0"/>
            </a:outerShdw>
          </a:effectLst>
          <a:latin typeface="Arial" charset="0"/>
        </a:defRPr>
      </a:lvl9pPr>
    </p:titleStyle>
    <p:bodyStyle>
      <a:lvl1pPr marL="257175" indent="-257175" algn="l" rtl="0" eaLnBrk="0" fontAlgn="base" hangingPunct="0">
        <a:spcBef>
          <a:spcPct val="20000"/>
        </a:spcBef>
        <a:spcAft>
          <a:spcPct val="0"/>
        </a:spcAft>
        <a:buChar char="•"/>
        <a:defRPr sz="1800">
          <a:solidFill>
            <a:schemeClr val="accent2"/>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Char char="–"/>
        <a:defRPr sz="1800">
          <a:solidFill>
            <a:schemeClr val="accent2"/>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accent2"/>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accent2"/>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accent2"/>
          </a:solidFill>
          <a:latin typeface="+mn-lt"/>
          <a:ea typeface="MS PGothic" pitchFamily="34" charset="-128"/>
        </a:defRPr>
      </a:lvl5pPr>
      <a:lvl6pPr marL="1885950" indent="-171450" algn="l" rtl="0" fontAlgn="base">
        <a:spcBef>
          <a:spcPct val="20000"/>
        </a:spcBef>
        <a:spcAft>
          <a:spcPct val="0"/>
        </a:spcAft>
        <a:buChar char="»"/>
        <a:defRPr sz="1500">
          <a:solidFill>
            <a:schemeClr val="accent2"/>
          </a:solidFill>
          <a:latin typeface="+mn-lt"/>
        </a:defRPr>
      </a:lvl6pPr>
      <a:lvl7pPr marL="2228850" indent="-171450" algn="l" rtl="0" fontAlgn="base">
        <a:spcBef>
          <a:spcPct val="20000"/>
        </a:spcBef>
        <a:spcAft>
          <a:spcPct val="0"/>
        </a:spcAft>
        <a:buChar char="»"/>
        <a:defRPr sz="1500">
          <a:solidFill>
            <a:schemeClr val="accent2"/>
          </a:solidFill>
          <a:latin typeface="+mn-lt"/>
        </a:defRPr>
      </a:lvl7pPr>
      <a:lvl8pPr marL="2571750" indent="-171450" algn="l" rtl="0" fontAlgn="base">
        <a:spcBef>
          <a:spcPct val="20000"/>
        </a:spcBef>
        <a:spcAft>
          <a:spcPct val="0"/>
        </a:spcAft>
        <a:buChar char="»"/>
        <a:defRPr sz="1500">
          <a:solidFill>
            <a:schemeClr val="accent2"/>
          </a:solidFill>
          <a:latin typeface="+mn-lt"/>
        </a:defRPr>
      </a:lvl8pPr>
      <a:lvl9pPr marL="2914650" indent="-171450" algn="l" rtl="0" fontAlgn="base">
        <a:spcBef>
          <a:spcPct val="20000"/>
        </a:spcBef>
        <a:spcAft>
          <a:spcPct val="0"/>
        </a:spcAft>
        <a:buChar char="»"/>
        <a:defRPr sz="1500">
          <a:solidFill>
            <a:schemeClr val="accent2"/>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hyperlink" Target="mailto:jhussey@senecatherapeutics.com"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mailto:phallenbeck@senecatherapeutics.com"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emf"/><Relationship Id="rId4" Type="http://schemas.openxmlformats.org/officeDocument/2006/relationships/image" Target="../media/image23.png"/><Relationship Id="rId9" Type="http://schemas.openxmlformats.org/officeDocument/2006/relationships/image" Target="../media/image28.sv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0EE73BA-D7D5-A048-8056-865727242B44}"/>
              </a:ext>
            </a:extLst>
          </p:cNvPr>
          <p:cNvSpPr>
            <a:spLocks noGrp="1"/>
          </p:cNvSpPr>
          <p:nvPr>
            <p:ph type="subTitle" idx="1"/>
          </p:nvPr>
        </p:nvSpPr>
        <p:spPr>
          <a:xfrm>
            <a:off x="563633" y="3060603"/>
            <a:ext cx="7741290" cy="2948828"/>
          </a:xfrm>
        </p:spPr>
        <p:txBody>
          <a:bodyPr/>
          <a:lstStyle/>
          <a:p>
            <a:pPr>
              <a:spcBef>
                <a:spcPts val="400"/>
              </a:spcBef>
            </a:pPr>
            <a:r>
              <a:rPr lang="en-US" altLang="en-US" u="sng" dirty="0"/>
              <a:t>Corporate Presentation</a:t>
            </a:r>
          </a:p>
          <a:p>
            <a:pPr>
              <a:spcBef>
                <a:spcPts val="400"/>
              </a:spcBef>
            </a:pPr>
            <a:r>
              <a:rPr lang="en-US" altLang="en-US" dirty="0"/>
              <a:t>Seneca Valley Virus: Expanding the SVV-001 Value Creation Pathway into Multiple Uses</a:t>
            </a:r>
            <a:endParaRPr lang="en-US" altLang="en-US" sz="1200" dirty="0"/>
          </a:p>
          <a:p>
            <a:pPr>
              <a:spcBef>
                <a:spcPts val="0"/>
              </a:spcBef>
            </a:pPr>
            <a:r>
              <a:rPr lang="en-US" altLang="en-US" sz="1600" dirty="0"/>
              <a:t>James Hussey, RPh, MBA </a:t>
            </a:r>
          </a:p>
          <a:p>
            <a:pPr>
              <a:spcBef>
                <a:spcPts val="0"/>
              </a:spcBef>
            </a:pPr>
            <a:r>
              <a:rPr lang="en-US" altLang="en-US" sz="1600" dirty="0"/>
              <a:t>Chief Executive Officer</a:t>
            </a:r>
          </a:p>
          <a:p>
            <a:pPr>
              <a:spcBef>
                <a:spcPts val="0"/>
              </a:spcBef>
            </a:pPr>
            <a:r>
              <a:rPr lang="en-US" altLang="en-US" sz="1600" dirty="0">
                <a:hlinkClick r:id="rId3"/>
              </a:rPr>
              <a:t>jhussey@senecatherapeutics.com</a:t>
            </a:r>
            <a:endParaRPr lang="en-US" altLang="en-US" sz="1600" dirty="0"/>
          </a:p>
          <a:p>
            <a:pPr>
              <a:spcBef>
                <a:spcPts val="0"/>
              </a:spcBef>
            </a:pPr>
            <a:endParaRPr lang="en-US" altLang="en-US" sz="1200" dirty="0"/>
          </a:p>
          <a:p>
            <a:pPr>
              <a:spcBef>
                <a:spcPts val="0"/>
              </a:spcBef>
            </a:pPr>
            <a:r>
              <a:rPr lang="en-US" altLang="en-US" sz="1600" dirty="0"/>
              <a:t>Paul </a:t>
            </a:r>
            <a:r>
              <a:rPr lang="en-US" altLang="en-US" sz="1600" dirty="0" err="1"/>
              <a:t>Hallenbeck</a:t>
            </a:r>
            <a:r>
              <a:rPr lang="en-US" altLang="en-US" sz="1600" dirty="0"/>
              <a:t>, </a:t>
            </a:r>
            <a:r>
              <a:rPr lang="en-US" altLang="en-US" sz="1600" dirty="0" err="1"/>
              <a:t>Ph.D</a:t>
            </a:r>
            <a:endParaRPr lang="en-US" altLang="en-US" sz="1600" dirty="0"/>
          </a:p>
          <a:p>
            <a:pPr>
              <a:spcBef>
                <a:spcPts val="0"/>
              </a:spcBef>
            </a:pPr>
            <a:r>
              <a:rPr lang="en-US" altLang="en-US" sz="1600" dirty="0"/>
              <a:t>President and Chief Scientific Officer</a:t>
            </a:r>
          </a:p>
          <a:p>
            <a:pPr>
              <a:spcBef>
                <a:spcPts val="0"/>
              </a:spcBef>
            </a:pPr>
            <a:r>
              <a:rPr lang="en-US" altLang="en-US" sz="1600" dirty="0">
                <a:hlinkClick r:id="rId4"/>
              </a:rPr>
              <a:t>phallenbeck@senecatherapeutics.com</a:t>
            </a:r>
            <a:endParaRPr lang="en-US" altLang="en-US" sz="1600" dirty="0"/>
          </a:p>
          <a:p>
            <a:pPr>
              <a:spcBef>
                <a:spcPts val="0"/>
              </a:spcBef>
            </a:pPr>
            <a:endParaRPr lang="en-US" altLang="en-US" sz="1600" dirty="0"/>
          </a:p>
          <a:p>
            <a:pPr>
              <a:spcBef>
                <a:spcPts val="0"/>
              </a:spcBef>
            </a:pPr>
            <a:br>
              <a:rPr lang="en-US" altLang="en-US" sz="1800" dirty="0"/>
            </a:br>
            <a:endParaRPr lang="en-US" altLang="en-US" sz="1800" dirty="0"/>
          </a:p>
          <a:p>
            <a:pPr>
              <a:spcBef>
                <a:spcPts val="0"/>
              </a:spcBef>
            </a:pPr>
            <a:endParaRPr lang="en-US" altLang="en-US" sz="1800" dirty="0"/>
          </a:p>
          <a:p>
            <a:br>
              <a:rPr lang="en-US" altLang="en-US" dirty="0"/>
            </a:br>
            <a:br>
              <a:rPr lang="en-US" altLang="en-US" dirty="0"/>
            </a:br>
            <a:br>
              <a:rPr lang="en-US" altLang="en-US" dirty="0"/>
            </a:br>
            <a:endParaRPr lang="en-US" altLang="en-US" i="1" dirty="0"/>
          </a:p>
        </p:txBody>
      </p:sp>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5"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6" cstate="print"/>
          <a:stretch>
            <a:fillRect/>
          </a:stretch>
        </p:blipFill>
        <p:spPr>
          <a:xfrm>
            <a:off x="1106476" y="2073967"/>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7" cstate="print"/>
          <a:stretch>
            <a:fillRect/>
          </a:stretch>
        </p:blipFill>
        <p:spPr>
          <a:xfrm>
            <a:off x="6062067" y="2062892"/>
            <a:ext cx="1457088" cy="986635"/>
          </a:xfrm>
          <a:prstGeom prst="rect">
            <a:avLst/>
          </a:prstGeom>
        </p:spPr>
      </p:pic>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137722" y="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145" y="109718"/>
            <a:ext cx="7561364" cy="1604668"/>
          </a:xfrm>
          <a:prstGeom prst="rect">
            <a:avLst/>
          </a:prstGeom>
        </p:spPr>
      </p:pic>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1</a:t>
            </a:fld>
            <a:endParaRPr lang="en-US" dirty="0"/>
          </a:p>
        </p:txBody>
      </p:sp>
    </p:spTree>
    <p:extLst>
      <p:ext uri="{BB962C8B-B14F-4D97-AF65-F5344CB8AC3E}">
        <p14:creationId xmlns:p14="http://schemas.microsoft.com/office/powerpoint/2010/main" val="93298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C27F-A09F-44B0-9877-0F9B96D19C4F}"/>
              </a:ext>
            </a:extLst>
          </p:cNvPr>
          <p:cNvSpPr>
            <a:spLocks noGrp="1"/>
          </p:cNvSpPr>
          <p:nvPr>
            <p:ph type="title"/>
          </p:nvPr>
        </p:nvSpPr>
        <p:spPr>
          <a:xfrm>
            <a:off x="234420" y="241410"/>
            <a:ext cx="8909580" cy="431006"/>
          </a:xfrm>
        </p:spPr>
        <p:txBody>
          <a:bodyPr>
            <a:noAutofit/>
          </a:bodyPr>
          <a:lstStyle/>
          <a:p>
            <a:r>
              <a:rPr lang="en-US" sz="2600" b="0" dirty="0">
                <a:effectLst/>
              </a:rPr>
              <a:t>SVV-001 inhibits tumor growth in Syngeneic Pancreatic PAN02 Model </a:t>
            </a:r>
            <a:r>
              <a:rPr lang="en-US" sz="2600" dirty="0">
                <a:effectLst/>
              </a:rPr>
              <a:t>– in combination with aPD1 and aCTLA4</a:t>
            </a:r>
          </a:p>
        </p:txBody>
      </p:sp>
      <p:sp>
        <p:nvSpPr>
          <p:cNvPr id="5" name="TextBox 4">
            <a:extLst>
              <a:ext uri="{FF2B5EF4-FFF2-40B4-BE49-F238E27FC236}">
                <a16:creationId xmlns:a16="http://schemas.microsoft.com/office/drawing/2014/main" id="{0BA577A7-4286-4B95-887F-6428BD514C57}"/>
              </a:ext>
            </a:extLst>
          </p:cNvPr>
          <p:cNvSpPr txBox="1"/>
          <p:nvPr/>
        </p:nvSpPr>
        <p:spPr>
          <a:xfrm>
            <a:off x="7228325" y="5688018"/>
            <a:ext cx="1800225" cy="507831"/>
          </a:xfrm>
          <a:prstGeom prst="rect">
            <a:avLst/>
          </a:prstGeom>
          <a:solidFill>
            <a:srgbClr val="F5DFD5"/>
          </a:solidFill>
        </p:spPr>
        <p:txBody>
          <a:bodyPr wrap="square" rtlCol="0">
            <a:spAutoFit/>
          </a:bodyPr>
          <a:lstStyle/>
          <a:p>
            <a:r>
              <a:rPr lang="en-US" sz="1350" b="1" dirty="0"/>
              <a:t>100% cures only in SVV+aPD1+aCTLA</a:t>
            </a:r>
          </a:p>
        </p:txBody>
      </p:sp>
      <p:graphicFrame>
        <p:nvGraphicFramePr>
          <p:cNvPr id="6" name="Chart 5">
            <a:extLst>
              <a:ext uri="{FF2B5EF4-FFF2-40B4-BE49-F238E27FC236}">
                <a16:creationId xmlns:a16="http://schemas.microsoft.com/office/drawing/2014/main" id="{B6915785-0ABC-429C-AC93-6956A8960A74}"/>
              </a:ext>
            </a:extLst>
          </p:cNvPr>
          <p:cNvGraphicFramePr>
            <a:graphicFrameLocks/>
          </p:cNvGraphicFramePr>
          <p:nvPr>
            <p:extLst>
              <p:ext uri="{D42A27DB-BD31-4B8C-83A1-F6EECF244321}">
                <p14:modId xmlns:p14="http://schemas.microsoft.com/office/powerpoint/2010/main" val="878822029"/>
              </p:ext>
            </p:extLst>
          </p:nvPr>
        </p:nvGraphicFramePr>
        <p:xfrm>
          <a:off x="473669" y="1171579"/>
          <a:ext cx="8424345" cy="5447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380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094ACD5-3F14-41D1-91EC-B3C0C147D6A4}"/>
              </a:ext>
            </a:extLst>
          </p:cNvPr>
          <p:cNvGraphicFramePr>
            <a:graphicFrameLocks/>
          </p:cNvGraphicFramePr>
          <p:nvPr/>
        </p:nvGraphicFramePr>
        <p:xfrm>
          <a:off x="215976" y="2113119"/>
          <a:ext cx="4953000" cy="428212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329BD997-1ADB-4489-845B-4C724BDB6727}"/>
              </a:ext>
            </a:extLst>
          </p:cNvPr>
          <p:cNvSpPr txBox="1">
            <a:spLocks/>
          </p:cNvSpPr>
          <p:nvPr/>
        </p:nvSpPr>
        <p:spPr>
          <a:xfrm>
            <a:off x="204798" y="189333"/>
            <a:ext cx="7886700" cy="796937"/>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700" dirty="0">
                <a:solidFill>
                  <a:schemeClr val="accent6"/>
                </a:solidFill>
              </a:rPr>
              <a:t>SVV-001 plus aPD1 and aCTLA4 Produces a Significant Abscopal Effect in Contralateral Tumor </a:t>
            </a:r>
          </a:p>
        </p:txBody>
      </p:sp>
      <p:sp>
        <p:nvSpPr>
          <p:cNvPr id="5" name="TextBox 4">
            <a:extLst>
              <a:ext uri="{FF2B5EF4-FFF2-40B4-BE49-F238E27FC236}">
                <a16:creationId xmlns:a16="http://schemas.microsoft.com/office/drawing/2014/main" id="{7BB8DEC8-56BE-4C9A-9A10-28622EA2557C}"/>
              </a:ext>
            </a:extLst>
          </p:cNvPr>
          <p:cNvSpPr txBox="1"/>
          <p:nvPr/>
        </p:nvSpPr>
        <p:spPr>
          <a:xfrm>
            <a:off x="1687990" y="1751392"/>
            <a:ext cx="1539332" cy="323165"/>
          </a:xfrm>
          <a:prstGeom prst="rect">
            <a:avLst/>
          </a:prstGeom>
          <a:noFill/>
        </p:spPr>
        <p:txBody>
          <a:bodyPr wrap="none" rtlCol="0">
            <a:spAutoFit/>
          </a:bodyPr>
          <a:lstStyle/>
          <a:p>
            <a:r>
              <a:rPr lang="en-US" sz="1500" b="1" u="sng" dirty="0"/>
              <a:t>Primary Tumor</a:t>
            </a:r>
          </a:p>
        </p:txBody>
      </p:sp>
      <p:sp>
        <p:nvSpPr>
          <p:cNvPr id="6" name="TextBox 5">
            <a:extLst>
              <a:ext uri="{FF2B5EF4-FFF2-40B4-BE49-F238E27FC236}">
                <a16:creationId xmlns:a16="http://schemas.microsoft.com/office/drawing/2014/main" id="{DE90CD8A-6800-4FD3-B5CA-78104DFA7E98}"/>
              </a:ext>
            </a:extLst>
          </p:cNvPr>
          <p:cNvSpPr txBox="1"/>
          <p:nvPr/>
        </p:nvSpPr>
        <p:spPr>
          <a:xfrm>
            <a:off x="6331083" y="1674621"/>
            <a:ext cx="2009012" cy="323165"/>
          </a:xfrm>
          <a:prstGeom prst="rect">
            <a:avLst/>
          </a:prstGeom>
          <a:noFill/>
        </p:spPr>
        <p:txBody>
          <a:bodyPr wrap="none" rtlCol="0">
            <a:spAutoFit/>
          </a:bodyPr>
          <a:lstStyle/>
          <a:p>
            <a:r>
              <a:rPr lang="en-US" sz="1500" b="1" u="sng" dirty="0"/>
              <a:t>Contralateral Tumor</a:t>
            </a:r>
          </a:p>
        </p:txBody>
      </p:sp>
      <p:sp>
        <p:nvSpPr>
          <p:cNvPr id="10" name="TextBox 9">
            <a:extLst>
              <a:ext uri="{FF2B5EF4-FFF2-40B4-BE49-F238E27FC236}">
                <a16:creationId xmlns:a16="http://schemas.microsoft.com/office/drawing/2014/main" id="{99C696F8-60BD-427F-859A-D7FB6AA67521}"/>
              </a:ext>
            </a:extLst>
          </p:cNvPr>
          <p:cNvSpPr txBox="1"/>
          <p:nvPr/>
        </p:nvSpPr>
        <p:spPr>
          <a:xfrm>
            <a:off x="602020" y="1317209"/>
            <a:ext cx="3937296" cy="323165"/>
          </a:xfrm>
          <a:prstGeom prst="rect">
            <a:avLst/>
          </a:prstGeom>
          <a:noFill/>
          <a:ln>
            <a:solidFill>
              <a:schemeClr val="tx1"/>
            </a:solidFill>
          </a:ln>
        </p:spPr>
        <p:txBody>
          <a:bodyPr wrap="none" rtlCol="0">
            <a:spAutoFit/>
          </a:bodyPr>
          <a:lstStyle/>
          <a:p>
            <a:r>
              <a:rPr lang="en-US" sz="1500" b="1" dirty="0"/>
              <a:t>100% cures in SVV+aPD1+aCTLA4 group</a:t>
            </a:r>
          </a:p>
        </p:txBody>
      </p:sp>
      <p:grpSp>
        <p:nvGrpSpPr>
          <p:cNvPr id="12" name="Group 11">
            <a:extLst>
              <a:ext uri="{FF2B5EF4-FFF2-40B4-BE49-F238E27FC236}">
                <a16:creationId xmlns:a16="http://schemas.microsoft.com/office/drawing/2014/main" id="{C042135D-3DE6-44D4-8D1E-7A027DFDB02E}"/>
              </a:ext>
            </a:extLst>
          </p:cNvPr>
          <p:cNvGrpSpPr/>
          <p:nvPr/>
        </p:nvGrpSpPr>
        <p:grpSpPr>
          <a:xfrm>
            <a:off x="5282151" y="2062890"/>
            <a:ext cx="3596107" cy="4282122"/>
            <a:chOff x="1286919" y="971550"/>
            <a:chExt cx="9989459" cy="5314950"/>
          </a:xfrm>
        </p:grpSpPr>
        <p:graphicFrame>
          <p:nvGraphicFramePr>
            <p:cNvPr id="13" name="Chart 12">
              <a:extLst>
                <a:ext uri="{FF2B5EF4-FFF2-40B4-BE49-F238E27FC236}">
                  <a16:creationId xmlns:a16="http://schemas.microsoft.com/office/drawing/2014/main" id="{750310B7-D398-48BA-B01B-A32C5284CB6E}"/>
                </a:ext>
              </a:extLst>
            </p:cNvPr>
            <p:cNvGraphicFramePr>
              <a:graphicFrameLocks/>
            </p:cNvGraphicFramePr>
            <p:nvPr>
              <p:extLst>
                <p:ext uri="{D42A27DB-BD31-4B8C-83A1-F6EECF244321}">
                  <p14:modId xmlns:p14="http://schemas.microsoft.com/office/powerpoint/2010/main" val="903325584"/>
                </p:ext>
              </p:extLst>
            </p:nvPr>
          </p:nvGraphicFramePr>
          <p:xfrm>
            <a:off x="1286919" y="971550"/>
            <a:ext cx="9900667" cy="53149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7191AE2-F648-4925-A6F4-6E5274133DEF}"/>
                </a:ext>
              </a:extLst>
            </p:cNvPr>
            <p:cNvSpPr txBox="1"/>
            <p:nvPr/>
          </p:nvSpPr>
          <p:spPr>
            <a:xfrm>
              <a:off x="8387722" y="5326604"/>
              <a:ext cx="2807880" cy="37246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50" b="1" dirty="0"/>
                <a:t>83%cures</a:t>
              </a:r>
            </a:p>
          </p:txBody>
        </p:sp>
        <p:sp>
          <p:nvSpPr>
            <p:cNvPr id="15" name="TextBox 14">
              <a:extLst>
                <a:ext uri="{FF2B5EF4-FFF2-40B4-BE49-F238E27FC236}">
                  <a16:creationId xmlns:a16="http://schemas.microsoft.com/office/drawing/2014/main" id="{253FFF9C-1AAC-4B20-BE91-574E4C57093B}"/>
                </a:ext>
              </a:extLst>
            </p:cNvPr>
            <p:cNvSpPr txBox="1"/>
            <p:nvPr/>
          </p:nvSpPr>
          <p:spPr>
            <a:xfrm>
              <a:off x="8286505" y="4316593"/>
              <a:ext cx="2989873" cy="37246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50" b="1" dirty="0"/>
                <a:t>0% cures</a:t>
              </a:r>
            </a:p>
          </p:txBody>
        </p:sp>
        <p:sp>
          <p:nvSpPr>
            <p:cNvPr id="16" name="TextBox 15">
              <a:extLst>
                <a:ext uri="{FF2B5EF4-FFF2-40B4-BE49-F238E27FC236}">
                  <a16:creationId xmlns:a16="http://schemas.microsoft.com/office/drawing/2014/main" id="{0FE23344-309A-44C7-9D71-90ED308BDA71}"/>
                </a:ext>
              </a:extLst>
            </p:cNvPr>
            <p:cNvSpPr txBox="1"/>
            <p:nvPr/>
          </p:nvSpPr>
          <p:spPr>
            <a:xfrm>
              <a:off x="7464824" y="2934121"/>
              <a:ext cx="3314202" cy="37246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50" b="1" dirty="0"/>
                <a:t>0% cures</a:t>
              </a:r>
            </a:p>
          </p:txBody>
        </p:sp>
      </p:grpSp>
      <p:sp>
        <p:nvSpPr>
          <p:cNvPr id="9" name="TextBox 8">
            <a:extLst>
              <a:ext uri="{FF2B5EF4-FFF2-40B4-BE49-F238E27FC236}">
                <a16:creationId xmlns:a16="http://schemas.microsoft.com/office/drawing/2014/main" id="{68271E3C-4C0A-4B4D-A284-9E1D95911D35}"/>
              </a:ext>
            </a:extLst>
          </p:cNvPr>
          <p:cNvSpPr txBox="1"/>
          <p:nvPr/>
        </p:nvSpPr>
        <p:spPr>
          <a:xfrm>
            <a:off x="5282151" y="1317209"/>
            <a:ext cx="3829895" cy="323165"/>
          </a:xfrm>
          <a:prstGeom prst="rect">
            <a:avLst/>
          </a:prstGeom>
          <a:noFill/>
          <a:ln>
            <a:solidFill>
              <a:schemeClr val="tx1"/>
            </a:solidFill>
          </a:ln>
        </p:spPr>
        <p:txBody>
          <a:bodyPr wrap="none" rtlCol="0">
            <a:spAutoFit/>
          </a:bodyPr>
          <a:lstStyle/>
          <a:p>
            <a:r>
              <a:rPr lang="en-US" sz="1500" b="1" dirty="0"/>
              <a:t>83% cures in SVV+aPD1+aCTLA4 group</a:t>
            </a:r>
          </a:p>
        </p:txBody>
      </p:sp>
    </p:spTree>
    <p:extLst>
      <p:ext uri="{BB962C8B-B14F-4D97-AF65-F5344CB8AC3E}">
        <p14:creationId xmlns:p14="http://schemas.microsoft.com/office/powerpoint/2010/main" val="308119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374E-0E7B-406D-93FE-09D1CD692777}"/>
              </a:ext>
            </a:extLst>
          </p:cNvPr>
          <p:cNvSpPr>
            <a:spLocks noGrp="1"/>
          </p:cNvSpPr>
          <p:nvPr>
            <p:ph type="title"/>
          </p:nvPr>
        </p:nvSpPr>
        <p:spPr>
          <a:xfrm>
            <a:off x="189794" y="190329"/>
            <a:ext cx="7886700" cy="534421"/>
          </a:xfrm>
        </p:spPr>
        <p:txBody>
          <a:bodyPr>
            <a:normAutofit fontScale="90000"/>
          </a:bodyPr>
          <a:lstStyle/>
          <a:p>
            <a:r>
              <a:rPr lang="en-US" sz="3100" b="0" dirty="0">
                <a:effectLst/>
              </a:rPr>
              <a:t>Cellular proof that using SVV-001 turns “cold” tumors into “hot” tumors</a:t>
            </a:r>
            <a:endParaRPr lang="en-US" sz="2700" dirty="0">
              <a:effectLst/>
            </a:endParaRPr>
          </a:p>
        </p:txBody>
      </p:sp>
      <p:graphicFrame>
        <p:nvGraphicFramePr>
          <p:cNvPr id="6" name="Chart 5">
            <a:extLst>
              <a:ext uri="{FF2B5EF4-FFF2-40B4-BE49-F238E27FC236}">
                <a16:creationId xmlns:a16="http://schemas.microsoft.com/office/drawing/2014/main" id="{39A8FA56-0F12-4968-8CE4-5A1E8B8CA51A}"/>
              </a:ext>
            </a:extLst>
          </p:cNvPr>
          <p:cNvGraphicFramePr>
            <a:graphicFrameLocks/>
          </p:cNvGraphicFramePr>
          <p:nvPr/>
        </p:nvGraphicFramePr>
        <p:xfrm>
          <a:off x="1080830" y="1228045"/>
          <a:ext cx="6559995" cy="40192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8F0D5FB6-88D3-433D-A0D6-9E510A0CC239}"/>
              </a:ext>
            </a:extLst>
          </p:cNvPr>
          <p:cNvGraphicFramePr>
            <a:graphicFrameLocks noGrp="1"/>
          </p:cNvGraphicFramePr>
          <p:nvPr/>
        </p:nvGraphicFramePr>
        <p:xfrm>
          <a:off x="853145" y="5250480"/>
          <a:ext cx="6559998" cy="1188517"/>
        </p:xfrm>
        <a:graphic>
          <a:graphicData uri="http://schemas.openxmlformats.org/drawingml/2006/table">
            <a:tbl>
              <a:tblPr>
                <a:tableStyleId>{5C22544A-7EE6-4342-B048-85BDC9FD1C3A}</a:tableStyleId>
              </a:tblPr>
              <a:tblGrid>
                <a:gridCol w="1093333">
                  <a:extLst>
                    <a:ext uri="{9D8B030D-6E8A-4147-A177-3AD203B41FA5}">
                      <a16:colId xmlns:a16="http://schemas.microsoft.com/office/drawing/2014/main" val="3634524060"/>
                    </a:ext>
                  </a:extLst>
                </a:gridCol>
                <a:gridCol w="1093333">
                  <a:extLst>
                    <a:ext uri="{9D8B030D-6E8A-4147-A177-3AD203B41FA5}">
                      <a16:colId xmlns:a16="http://schemas.microsoft.com/office/drawing/2014/main" val="2996568209"/>
                    </a:ext>
                  </a:extLst>
                </a:gridCol>
                <a:gridCol w="1093333">
                  <a:extLst>
                    <a:ext uri="{9D8B030D-6E8A-4147-A177-3AD203B41FA5}">
                      <a16:colId xmlns:a16="http://schemas.microsoft.com/office/drawing/2014/main" val="2140446514"/>
                    </a:ext>
                  </a:extLst>
                </a:gridCol>
                <a:gridCol w="1093333">
                  <a:extLst>
                    <a:ext uri="{9D8B030D-6E8A-4147-A177-3AD203B41FA5}">
                      <a16:colId xmlns:a16="http://schemas.microsoft.com/office/drawing/2014/main" val="1710739052"/>
                    </a:ext>
                  </a:extLst>
                </a:gridCol>
                <a:gridCol w="1093333">
                  <a:extLst>
                    <a:ext uri="{9D8B030D-6E8A-4147-A177-3AD203B41FA5}">
                      <a16:colId xmlns:a16="http://schemas.microsoft.com/office/drawing/2014/main" val="226106940"/>
                    </a:ext>
                  </a:extLst>
                </a:gridCol>
                <a:gridCol w="1093333">
                  <a:extLst>
                    <a:ext uri="{9D8B030D-6E8A-4147-A177-3AD203B41FA5}">
                      <a16:colId xmlns:a16="http://schemas.microsoft.com/office/drawing/2014/main" val="223898998"/>
                    </a:ext>
                  </a:extLst>
                </a:gridCol>
              </a:tblGrid>
              <a:tr h="297790">
                <a:tc>
                  <a:txBody>
                    <a:bodyPr/>
                    <a:lstStyle/>
                    <a:p>
                      <a:pPr algn="r" fontAlgn="b"/>
                      <a:endParaRPr lang="en-US" sz="1600" b="1" i="0" u="none" strike="noStrike" dirty="0">
                        <a:solidFill>
                          <a:schemeClr val="bg1"/>
                        </a:solidFill>
                        <a:effectLst/>
                        <a:latin typeface="Calibri" panose="020F0502020204030204" pitchFamily="34" charset="0"/>
                      </a:endParaRPr>
                    </a:p>
                  </a:txBody>
                  <a:tcPr marL="7620" marR="7620" marT="7620" marB="0" anchor="b">
                    <a:solidFill>
                      <a:srgbClr val="0070C0"/>
                    </a:solidFill>
                  </a:tcPr>
                </a:tc>
                <a:tc gridSpan="5">
                  <a:txBody>
                    <a:bodyPr/>
                    <a:lstStyle/>
                    <a:p>
                      <a:pPr algn="ctr" fontAlgn="b"/>
                      <a:r>
                        <a:rPr lang="en-US" sz="1600" b="1" i="0" u="none" strike="noStrike" dirty="0">
                          <a:solidFill>
                            <a:schemeClr val="bg1"/>
                          </a:solidFill>
                          <a:effectLst/>
                          <a:latin typeface="Calibri" panose="020F0502020204030204" pitchFamily="34" charset="0"/>
                        </a:rPr>
                        <a:t>Treatment day</a:t>
                      </a:r>
                    </a:p>
                  </a:txBody>
                  <a:tcPr marL="7620" marR="7620" marT="7620" marB="0" anchor="b">
                    <a:solidFill>
                      <a:srgbClr val="0070C0"/>
                    </a:solidFill>
                  </a:tcPr>
                </a:tc>
                <a:tc hMerge="1">
                  <a:txBody>
                    <a:bodyPr/>
                    <a:lstStyle/>
                    <a:p>
                      <a:pPr algn="ctr" fontAlgn="b"/>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339933"/>
                    </a:solidFill>
                  </a:tcPr>
                </a:tc>
                <a:tc hMerge="1">
                  <a:txBody>
                    <a:bodyPr/>
                    <a:lstStyle/>
                    <a:p>
                      <a:pPr algn="ctr" fontAlgn="b"/>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339933"/>
                    </a:solidFill>
                  </a:tcPr>
                </a:tc>
                <a:tc hMerge="1">
                  <a:txBody>
                    <a:bodyPr/>
                    <a:lstStyle/>
                    <a:p>
                      <a:pPr algn="ctr" fontAlgn="b"/>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339933"/>
                    </a:solidFill>
                  </a:tcPr>
                </a:tc>
                <a:tc hMerge="1">
                  <a:txBody>
                    <a:bodyPr/>
                    <a:lstStyle/>
                    <a:p>
                      <a:pPr algn="ctr" fontAlgn="b"/>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339933"/>
                    </a:solidFill>
                  </a:tcPr>
                </a:tc>
                <a:extLst>
                  <a:ext uri="{0D108BD9-81ED-4DB2-BD59-A6C34878D82A}">
                    <a16:rowId xmlns:a16="http://schemas.microsoft.com/office/drawing/2014/main" val="3540383854"/>
                  </a:ext>
                </a:extLst>
              </a:tr>
              <a:tr h="367339">
                <a:tc>
                  <a:txBody>
                    <a:bodyPr/>
                    <a:lstStyle/>
                    <a:p>
                      <a:pPr algn="ctr" fontAlgn="b"/>
                      <a:r>
                        <a:rPr lang="en-US" sz="1400" b="1" i="0" u="none" strike="noStrike" dirty="0">
                          <a:solidFill>
                            <a:schemeClr val="bg1"/>
                          </a:solidFill>
                          <a:effectLst/>
                          <a:latin typeface="Calibri" panose="020F0502020204030204" pitchFamily="34" charset="0"/>
                        </a:rPr>
                        <a:t> </a:t>
                      </a:r>
                      <a:r>
                        <a:rPr lang="en-US" sz="1600" b="1" i="0" u="sng" strike="noStrike" dirty="0">
                          <a:solidFill>
                            <a:schemeClr val="bg1"/>
                          </a:solidFill>
                          <a:effectLst/>
                          <a:latin typeface="Calibri" panose="020F0502020204030204" pitchFamily="34" charset="0"/>
                        </a:rPr>
                        <a:t>Injections</a:t>
                      </a:r>
                      <a:endParaRPr lang="en-US" sz="1400" b="1" i="0" u="sng" strike="noStrike" dirty="0">
                        <a:solidFill>
                          <a:schemeClr val="bg1"/>
                        </a:solidFill>
                        <a:effectLst/>
                        <a:latin typeface="Calibri" panose="020F0502020204030204" pitchFamily="34" charset="0"/>
                      </a:endParaRP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Calibri" panose="020F0502020204030204" pitchFamily="34" charset="0"/>
                        </a:rPr>
                        <a:t>Day 0</a:t>
                      </a: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Calibri" panose="020F0502020204030204" pitchFamily="34" charset="0"/>
                        </a:rPr>
                        <a:t>Day 1</a:t>
                      </a: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Calibri" panose="020F0502020204030204" pitchFamily="34" charset="0"/>
                        </a:rPr>
                        <a:t>Day 2</a:t>
                      </a: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Calibri" panose="020F0502020204030204" pitchFamily="34" charset="0"/>
                        </a:rPr>
                        <a:t>Day 3</a:t>
                      </a: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Calibri" panose="020F0502020204030204" pitchFamily="34" charset="0"/>
                        </a:rPr>
                        <a:t>Day 15</a:t>
                      </a:r>
                    </a:p>
                  </a:txBody>
                  <a:tcPr marL="7620" marR="7620" marT="7620" marB="0" anchor="b">
                    <a:solidFill>
                      <a:srgbClr val="0070C0"/>
                    </a:solidFill>
                  </a:tcPr>
                </a:tc>
                <a:extLst>
                  <a:ext uri="{0D108BD9-81ED-4DB2-BD59-A6C34878D82A}">
                    <a16:rowId xmlns:a16="http://schemas.microsoft.com/office/drawing/2014/main" val="2488458099"/>
                  </a:ext>
                </a:extLst>
              </a:tr>
              <a:tr h="261694">
                <a:tc>
                  <a:txBody>
                    <a:bodyPr/>
                    <a:lstStyle/>
                    <a:p>
                      <a:pPr algn="ctr" fontAlgn="b"/>
                      <a:r>
                        <a:rPr lang="en-US" sz="1400" b="1" u="none" strike="noStrike" dirty="0">
                          <a:solidFill>
                            <a:schemeClr val="bg1"/>
                          </a:solidFill>
                          <a:effectLst/>
                        </a:rPr>
                        <a:t> SVV</a:t>
                      </a:r>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0070C0"/>
                    </a:solidFill>
                  </a:tcPr>
                </a:tc>
                <a:tc>
                  <a:txBody>
                    <a:bodyPr/>
                    <a:lstStyle/>
                    <a:p>
                      <a:pPr algn="ctr" fontAlgn="b"/>
                      <a:r>
                        <a:rPr lang="en-US" sz="1400" b="1" u="none" strike="noStrike" dirty="0">
                          <a:solidFill>
                            <a:schemeClr val="bg1"/>
                          </a:solidFill>
                          <a:effectLst/>
                        </a:rPr>
                        <a:t>0</a:t>
                      </a:r>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Calibri" panose="020F0502020204030204" pitchFamily="34" charset="0"/>
                        </a:rPr>
                        <a:t>+</a:t>
                      </a: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Calibri" panose="020F0502020204030204" pitchFamily="34" charset="0"/>
                        </a:rPr>
                        <a:t>+</a:t>
                      </a:r>
                    </a:p>
                  </a:txBody>
                  <a:tcPr marL="7620" marR="7620" marT="7620" marB="0" anchor="b">
                    <a:solidFill>
                      <a:srgbClr val="0070C0"/>
                    </a:solidFill>
                  </a:tcPr>
                </a:tc>
                <a:tc>
                  <a:txBody>
                    <a:bodyPr/>
                    <a:lstStyle/>
                    <a:p>
                      <a:pPr algn="ctr" fontAlgn="b"/>
                      <a:r>
                        <a:rPr lang="en-US" sz="1400" b="1" u="none" strike="noStrike" dirty="0">
                          <a:solidFill>
                            <a:schemeClr val="bg1"/>
                          </a:solidFill>
                          <a:effectLst/>
                          <a:latin typeface="+mj-lt"/>
                        </a:rPr>
                        <a:t>++</a:t>
                      </a:r>
                      <a:endParaRPr lang="en-US" sz="1400" b="1" i="0" u="none" strike="noStrike" dirty="0">
                        <a:solidFill>
                          <a:schemeClr val="bg1"/>
                        </a:solidFill>
                        <a:effectLst/>
                        <a:latin typeface="+mj-lt"/>
                      </a:endParaRP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mj-lt"/>
                        </a:rPr>
                        <a:t>+++</a:t>
                      </a:r>
                    </a:p>
                  </a:txBody>
                  <a:tcPr marL="7620" marR="7620" marT="7620" marB="0" anchor="b">
                    <a:solidFill>
                      <a:srgbClr val="0070C0"/>
                    </a:solidFill>
                  </a:tcPr>
                </a:tc>
                <a:extLst>
                  <a:ext uri="{0D108BD9-81ED-4DB2-BD59-A6C34878D82A}">
                    <a16:rowId xmlns:a16="http://schemas.microsoft.com/office/drawing/2014/main" val="2348169395"/>
                  </a:ext>
                </a:extLst>
              </a:tr>
              <a:tr h="261694">
                <a:tc>
                  <a:txBody>
                    <a:bodyPr/>
                    <a:lstStyle/>
                    <a:p>
                      <a:pPr algn="ctr" fontAlgn="b"/>
                      <a:r>
                        <a:rPr lang="en-US" sz="1400" b="1" u="none" strike="noStrike" dirty="0">
                          <a:solidFill>
                            <a:schemeClr val="bg1"/>
                          </a:solidFill>
                          <a:effectLst/>
                        </a:rPr>
                        <a:t>aPD-1</a:t>
                      </a:r>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0070C0"/>
                    </a:solidFill>
                  </a:tcPr>
                </a:tc>
                <a:tc>
                  <a:txBody>
                    <a:bodyPr/>
                    <a:lstStyle/>
                    <a:p>
                      <a:pPr algn="ctr" fontAlgn="b"/>
                      <a:r>
                        <a:rPr lang="en-US" sz="1400" b="1" u="none" strike="noStrike">
                          <a:solidFill>
                            <a:schemeClr val="bg1"/>
                          </a:solidFill>
                          <a:effectLst/>
                        </a:rPr>
                        <a:t>0</a:t>
                      </a:r>
                      <a:endParaRPr lang="en-US" sz="1400" b="1" i="0" u="none" strike="noStrike">
                        <a:solidFill>
                          <a:schemeClr val="bg1"/>
                        </a:solidFill>
                        <a:effectLst/>
                        <a:latin typeface="Calibri" panose="020F0502020204030204" pitchFamily="34" charset="0"/>
                      </a:endParaRPr>
                    </a:p>
                  </a:txBody>
                  <a:tcPr marL="7620" marR="7620" marT="7620" marB="0" anchor="b">
                    <a:solidFill>
                      <a:srgbClr val="0070C0"/>
                    </a:solidFill>
                  </a:tcPr>
                </a:tc>
                <a:tc>
                  <a:txBody>
                    <a:bodyPr/>
                    <a:lstStyle/>
                    <a:p>
                      <a:pPr algn="ctr" fontAlgn="b"/>
                      <a:r>
                        <a:rPr lang="en-US" sz="1400" b="1" u="none" strike="noStrike" dirty="0">
                          <a:solidFill>
                            <a:schemeClr val="bg1"/>
                          </a:solidFill>
                          <a:effectLst/>
                        </a:rPr>
                        <a:t>0</a:t>
                      </a:r>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0070C0"/>
                    </a:solidFill>
                  </a:tcPr>
                </a:tc>
                <a:tc>
                  <a:txBody>
                    <a:bodyPr/>
                    <a:lstStyle/>
                    <a:p>
                      <a:pPr algn="ctr" fontAlgn="b"/>
                      <a:r>
                        <a:rPr lang="en-US" sz="1400" b="1" u="none" strike="noStrike" dirty="0">
                          <a:solidFill>
                            <a:schemeClr val="bg1"/>
                          </a:solidFill>
                          <a:effectLst/>
                        </a:rPr>
                        <a:t>0</a:t>
                      </a:r>
                      <a:endParaRPr lang="en-US" sz="1400" b="1" i="0" u="none" strike="noStrike" dirty="0">
                        <a:solidFill>
                          <a:schemeClr val="bg1"/>
                        </a:solidFill>
                        <a:effectLst/>
                        <a:latin typeface="Calibri" panose="020F0502020204030204" pitchFamily="34" charset="0"/>
                      </a:endParaRP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mj-lt"/>
                        </a:rPr>
                        <a:t>++</a:t>
                      </a:r>
                    </a:p>
                  </a:txBody>
                  <a:tcPr marL="7620" marR="7620" marT="7620" marB="0" anchor="b">
                    <a:solidFill>
                      <a:srgbClr val="0070C0"/>
                    </a:solidFill>
                  </a:tcPr>
                </a:tc>
                <a:tc>
                  <a:txBody>
                    <a:bodyPr/>
                    <a:lstStyle/>
                    <a:p>
                      <a:pPr algn="ctr" fontAlgn="b"/>
                      <a:r>
                        <a:rPr lang="en-US" sz="1400" b="1" i="0" u="none" strike="noStrike" dirty="0">
                          <a:solidFill>
                            <a:schemeClr val="bg1"/>
                          </a:solidFill>
                          <a:effectLst/>
                          <a:latin typeface="+mj-lt"/>
                        </a:rPr>
                        <a:t>+++</a:t>
                      </a:r>
                    </a:p>
                  </a:txBody>
                  <a:tcPr marL="7620" marR="7620" marT="7620" marB="0" anchor="b">
                    <a:solidFill>
                      <a:srgbClr val="0070C0"/>
                    </a:solidFill>
                  </a:tcPr>
                </a:tc>
                <a:extLst>
                  <a:ext uri="{0D108BD9-81ED-4DB2-BD59-A6C34878D82A}">
                    <a16:rowId xmlns:a16="http://schemas.microsoft.com/office/drawing/2014/main" val="809125475"/>
                  </a:ext>
                </a:extLst>
              </a:tr>
            </a:tbl>
          </a:graphicData>
        </a:graphic>
      </p:graphicFrame>
      <p:sp>
        <p:nvSpPr>
          <p:cNvPr id="7" name="TextBox 6">
            <a:extLst>
              <a:ext uri="{FF2B5EF4-FFF2-40B4-BE49-F238E27FC236}">
                <a16:creationId xmlns:a16="http://schemas.microsoft.com/office/drawing/2014/main" id="{879FBAC3-D61D-4839-A6E0-0FCF2929E446}"/>
              </a:ext>
            </a:extLst>
          </p:cNvPr>
          <p:cNvSpPr txBox="1"/>
          <p:nvPr/>
        </p:nvSpPr>
        <p:spPr>
          <a:xfrm>
            <a:off x="1915675" y="3884370"/>
            <a:ext cx="954107" cy="646331"/>
          </a:xfrm>
          <a:prstGeom prst="rect">
            <a:avLst/>
          </a:prstGeom>
          <a:noFill/>
        </p:spPr>
        <p:txBody>
          <a:bodyPr wrap="none" rtlCol="0">
            <a:spAutoFit/>
          </a:bodyPr>
          <a:lstStyle/>
          <a:p>
            <a:r>
              <a:rPr lang="en-US" dirty="0"/>
              <a:t>“Cold”</a:t>
            </a:r>
          </a:p>
          <a:p>
            <a:r>
              <a:rPr lang="en-US" dirty="0"/>
              <a:t> tumors</a:t>
            </a:r>
          </a:p>
        </p:txBody>
      </p:sp>
      <p:sp>
        <p:nvSpPr>
          <p:cNvPr id="9" name="TextBox 8">
            <a:extLst>
              <a:ext uri="{FF2B5EF4-FFF2-40B4-BE49-F238E27FC236}">
                <a16:creationId xmlns:a16="http://schemas.microsoft.com/office/drawing/2014/main" id="{64110A7D-9A2D-4B58-B920-11153E03FC2C}"/>
              </a:ext>
            </a:extLst>
          </p:cNvPr>
          <p:cNvSpPr txBox="1"/>
          <p:nvPr/>
        </p:nvSpPr>
        <p:spPr>
          <a:xfrm>
            <a:off x="5786320" y="1976783"/>
            <a:ext cx="954107" cy="646331"/>
          </a:xfrm>
          <a:prstGeom prst="rect">
            <a:avLst/>
          </a:prstGeom>
          <a:noFill/>
        </p:spPr>
        <p:txBody>
          <a:bodyPr wrap="none" rtlCol="0">
            <a:spAutoFit/>
          </a:bodyPr>
          <a:lstStyle/>
          <a:p>
            <a:r>
              <a:rPr lang="en-US" dirty="0"/>
              <a:t>“Hot”</a:t>
            </a:r>
          </a:p>
          <a:p>
            <a:r>
              <a:rPr lang="en-US" dirty="0"/>
              <a:t> tumors</a:t>
            </a:r>
          </a:p>
        </p:txBody>
      </p:sp>
      <p:sp>
        <p:nvSpPr>
          <p:cNvPr id="8" name="Arrow: Up 7">
            <a:extLst>
              <a:ext uri="{FF2B5EF4-FFF2-40B4-BE49-F238E27FC236}">
                <a16:creationId xmlns:a16="http://schemas.microsoft.com/office/drawing/2014/main" id="{09EA8043-9CFC-46BA-98AD-CF062DABB399}"/>
              </a:ext>
            </a:extLst>
          </p:cNvPr>
          <p:cNvSpPr/>
          <p:nvPr/>
        </p:nvSpPr>
        <p:spPr>
          <a:xfrm rot="3689804">
            <a:off x="4187821" y="1506242"/>
            <a:ext cx="227656" cy="330435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A4BB13-867A-4C52-AB26-48CDB3EB1E2D}"/>
              </a:ext>
            </a:extLst>
          </p:cNvPr>
          <p:cNvSpPr txBox="1"/>
          <p:nvPr/>
        </p:nvSpPr>
        <p:spPr>
          <a:xfrm>
            <a:off x="3297883" y="2732620"/>
            <a:ext cx="1229824" cy="369332"/>
          </a:xfrm>
          <a:prstGeom prst="rect">
            <a:avLst/>
          </a:prstGeom>
          <a:noFill/>
        </p:spPr>
        <p:txBody>
          <a:bodyPr wrap="none" rtlCol="0">
            <a:spAutoFit/>
          </a:bodyPr>
          <a:lstStyle/>
          <a:p>
            <a:r>
              <a:rPr lang="en-US" dirty="0"/>
              <a:t>SVV+ CPI</a:t>
            </a:r>
          </a:p>
        </p:txBody>
      </p:sp>
    </p:spTree>
    <p:extLst>
      <p:ext uri="{BB962C8B-B14F-4D97-AF65-F5344CB8AC3E}">
        <p14:creationId xmlns:p14="http://schemas.microsoft.com/office/powerpoint/2010/main" val="127137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0C0EA-3D86-4088-A2B7-681C5BDD41F7}"/>
              </a:ext>
            </a:extLst>
          </p:cNvPr>
          <p:cNvSpPr txBox="1"/>
          <p:nvPr/>
        </p:nvSpPr>
        <p:spPr>
          <a:xfrm>
            <a:off x="216959" y="1460769"/>
            <a:ext cx="8710083" cy="2162900"/>
          </a:xfrm>
          <a:prstGeom prst="rect">
            <a:avLst/>
          </a:prstGeom>
          <a:noFill/>
        </p:spPr>
        <p:txBody>
          <a:bodyPr wrap="square" rtlCol="0">
            <a:spAutoFit/>
          </a:bodyPr>
          <a:lstStyle>
            <a:defPPr>
              <a:defRPr lang="en-US"/>
            </a:defPPr>
            <a:lvl1pPr marL="0" algn="l" defTabSz="133320" rtl="0" eaLnBrk="1" latinLnBrk="0" hangingPunct="1">
              <a:defRPr sz="525" kern="1200">
                <a:solidFill>
                  <a:schemeClr val="tx1"/>
                </a:solidFill>
                <a:latin typeface="+mn-lt"/>
                <a:ea typeface="+mn-ea"/>
                <a:cs typeface="+mn-cs"/>
              </a:defRPr>
            </a:lvl1pPr>
            <a:lvl2pPr marL="133320" algn="l" defTabSz="133320" rtl="0" eaLnBrk="1" latinLnBrk="0" hangingPunct="1">
              <a:defRPr sz="525" kern="1200">
                <a:solidFill>
                  <a:schemeClr val="tx1"/>
                </a:solidFill>
                <a:latin typeface="+mn-lt"/>
                <a:ea typeface="+mn-ea"/>
                <a:cs typeface="+mn-cs"/>
              </a:defRPr>
            </a:lvl2pPr>
            <a:lvl3pPr marL="266639" algn="l" defTabSz="133320" rtl="0" eaLnBrk="1" latinLnBrk="0" hangingPunct="1">
              <a:defRPr sz="525" kern="1200">
                <a:solidFill>
                  <a:schemeClr val="tx1"/>
                </a:solidFill>
                <a:latin typeface="+mn-lt"/>
                <a:ea typeface="+mn-ea"/>
                <a:cs typeface="+mn-cs"/>
              </a:defRPr>
            </a:lvl3pPr>
            <a:lvl4pPr marL="399959" algn="l" defTabSz="133320" rtl="0" eaLnBrk="1" latinLnBrk="0" hangingPunct="1">
              <a:defRPr sz="525" kern="1200">
                <a:solidFill>
                  <a:schemeClr val="tx1"/>
                </a:solidFill>
                <a:latin typeface="+mn-lt"/>
                <a:ea typeface="+mn-ea"/>
                <a:cs typeface="+mn-cs"/>
              </a:defRPr>
            </a:lvl4pPr>
            <a:lvl5pPr marL="533278" algn="l" defTabSz="133320" rtl="0" eaLnBrk="1" latinLnBrk="0" hangingPunct="1">
              <a:defRPr sz="525" kern="1200">
                <a:solidFill>
                  <a:schemeClr val="tx1"/>
                </a:solidFill>
                <a:latin typeface="+mn-lt"/>
                <a:ea typeface="+mn-ea"/>
                <a:cs typeface="+mn-cs"/>
              </a:defRPr>
            </a:lvl5pPr>
            <a:lvl6pPr marL="666598" algn="l" defTabSz="133320" rtl="0" eaLnBrk="1" latinLnBrk="0" hangingPunct="1">
              <a:defRPr sz="525" kern="1200">
                <a:solidFill>
                  <a:schemeClr val="tx1"/>
                </a:solidFill>
                <a:latin typeface="+mn-lt"/>
                <a:ea typeface="+mn-ea"/>
                <a:cs typeface="+mn-cs"/>
              </a:defRPr>
            </a:lvl6pPr>
            <a:lvl7pPr marL="799917" algn="l" defTabSz="133320" rtl="0" eaLnBrk="1" latinLnBrk="0" hangingPunct="1">
              <a:defRPr sz="525" kern="1200">
                <a:solidFill>
                  <a:schemeClr val="tx1"/>
                </a:solidFill>
                <a:latin typeface="+mn-lt"/>
                <a:ea typeface="+mn-ea"/>
                <a:cs typeface="+mn-cs"/>
              </a:defRPr>
            </a:lvl7pPr>
            <a:lvl8pPr marL="933237" algn="l" defTabSz="133320" rtl="0" eaLnBrk="1" latinLnBrk="0" hangingPunct="1">
              <a:defRPr sz="525" kern="1200">
                <a:solidFill>
                  <a:schemeClr val="tx1"/>
                </a:solidFill>
                <a:latin typeface="+mn-lt"/>
                <a:ea typeface="+mn-ea"/>
                <a:cs typeface="+mn-cs"/>
              </a:defRPr>
            </a:lvl8pPr>
            <a:lvl9pPr marL="1066556" algn="l" defTabSz="133320" rtl="0" eaLnBrk="1" latinLnBrk="0" hangingPunct="1">
              <a:defRPr sz="525" kern="1200">
                <a:solidFill>
                  <a:schemeClr val="tx1"/>
                </a:solidFill>
                <a:latin typeface="+mn-lt"/>
                <a:ea typeface="+mn-ea"/>
                <a:cs typeface="+mn-cs"/>
              </a:defRPr>
            </a:lvl9pPr>
          </a:lstStyle>
          <a:p>
            <a:pPr marL="317525" indent="-317525">
              <a:lnSpc>
                <a:spcPct val="114000"/>
              </a:lnSpc>
              <a:spcAft>
                <a:spcPts val="1200"/>
              </a:spcAft>
              <a:buFont typeface="Arial" panose="020B0604020202020204" pitchFamily="34" charset="0"/>
              <a:buChar char="•"/>
            </a:pPr>
            <a:r>
              <a:rPr lang="en-US" sz="2222" dirty="0">
                <a:solidFill>
                  <a:schemeClr val="accent6"/>
                </a:solidFill>
              </a:rPr>
              <a:t>After SVV-001+anti-PD-1 treatment (day 3; day 15), changes observed in genes involved in Interferon gamma signaling, CD8</a:t>
            </a:r>
            <a:r>
              <a:rPr lang="en-US" sz="2222" baseline="30000" dirty="0">
                <a:solidFill>
                  <a:schemeClr val="accent6"/>
                </a:solidFill>
              </a:rPr>
              <a:t>+</a:t>
            </a:r>
            <a:r>
              <a:rPr lang="en-US" sz="2222" dirty="0">
                <a:solidFill>
                  <a:schemeClr val="accent6"/>
                </a:solidFill>
              </a:rPr>
              <a:t> T cell and NK cell migration, chemokines and chemotaxis</a:t>
            </a:r>
          </a:p>
          <a:p>
            <a:pPr marL="317525" indent="-317525">
              <a:lnSpc>
                <a:spcPct val="114000"/>
              </a:lnSpc>
              <a:spcAft>
                <a:spcPts val="1200"/>
              </a:spcAft>
              <a:buFont typeface="Arial" panose="020B0604020202020204" pitchFamily="34" charset="0"/>
              <a:buChar char="•"/>
            </a:pPr>
            <a:r>
              <a:rPr lang="en-US" sz="2222" dirty="0">
                <a:solidFill>
                  <a:schemeClr val="accent6"/>
                </a:solidFill>
              </a:rPr>
              <a:t>Gene expression changes in the combination treatment SVV-001 + anti-PD-1 indicate conversion of cold tumors to hot</a:t>
            </a:r>
          </a:p>
        </p:txBody>
      </p:sp>
      <p:graphicFrame>
        <p:nvGraphicFramePr>
          <p:cNvPr id="4" name="Table 3">
            <a:extLst>
              <a:ext uri="{FF2B5EF4-FFF2-40B4-BE49-F238E27FC236}">
                <a16:creationId xmlns:a16="http://schemas.microsoft.com/office/drawing/2014/main" id="{B61A2B34-FBC2-418C-A0F7-ADC794542730}"/>
              </a:ext>
            </a:extLst>
          </p:cNvPr>
          <p:cNvGraphicFramePr>
            <a:graphicFrameLocks noGrp="1"/>
          </p:cNvGraphicFramePr>
          <p:nvPr>
            <p:extLst>
              <p:ext uri="{D42A27DB-BD31-4B8C-83A1-F6EECF244321}">
                <p14:modId xmlns:p14="http://schemas.microsoft.com/office/powerpoint/2010/main" val="1928001590"/>
              </p:ext>
            </p:extLst>
          </p:nvPr>
        </p:nvGraphicFramePr>
        <p:xfrm>
          <a:off x="511617" y="4036160"/>
          <a:ext cx="8120766" cy="2441562"/>
        </p:xfrm>
        <a:graphic>
          <a:graphicData uri="http://schemas.openxmlformats.org/drawingml/2006/table">
            <a:tbl>
              <a:tblPr firstRow="1" firstCol="1" bandRow="1"/>
              <a:tblGrid>
                <a:gridCol w="569213">
                  <a:extLst>
                    <a:ext uri="{9D8B030D-6E8A-4147-A177-3AD203B41FA5}">
                      <a16:colId xmlns:a16="http://schemas.microsoft.com/office/drawing/2014/main" val="3741541153"/>
                    </a:ext>
                  </a:extLst>
                </a:gridCol>
                <a:gridCol w="1669690">
                  <a:extLst>
                    <a:ext uri="{9D8B030D-6E8A-4147-A177-3AD203B41FA5}">
                      <a16:colId xmlns:a16="http://schemas.microsoft.com/office/drawing/2014/main" val="1419592191"/>
                    </a:ext>
                  </a:extLst>
                </a:gridCol>
                <a:gridCol w="4485727">
                  <a:extLst>
                    <a:ext uri="{9D8B030D-6E8A-4147-A177-3AD203B41FA5}">
                      <a16:colId xmlns:a16="http://schemas.microsoft.com/office/drawing/2014/main" val="678513856"/>
                    </a:ext>
                  </a:extLst>
                </a:gridCol>
                <a:gridCol w="1396136">
                  <a:extLst>
                    <a:ext uri="{9D8B030D-6E8A-4147-A177-3AD203B41FA5}">
                      <a16:colId xmlns:a16="http://schemas.microsoft.com/office/drawing/2014/main" val="3912180679"/>
                    </a:ext>
                  </a:extLst>
                </a:gridCol>
              </a:tblGrid>
              <a:tr h="544403">
                <a:tc>
                  <a:txBody>
                    <a:bodyPr/>
                    <a:lstStyle/>
                    <a:p>
                      <a:pPr marL="0" marR="0">
                        <a:lnSpc>
                          <a:spcPct val="115000"/>
                        </a:lnSpc>
                        <a:spcBef>
                          <a:spcPts val="0"/>
                        </a:spcBef>
                        <a:spcAft>
                          <a:spcPts val="0"/>
                        </a:spcAft>
                      </a:pPr>
                      <a:r>
                        <a:rPr lang="en-US" sz="15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 </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2926080" rtl="0" eaLnBrk="1" latinLnBrk="0" hangingPunct="1">
                        <a:lnSpc>
                          <a:spcPct val="115000"/>
                        </a:lnSpc>
                        <a:spcBef>
                          <a:spcPts val="0"/>
                        </a:spcBef>
                        <a:spcAft>
                          <a:spcPts val="0"/>
                        </a:spcAft>
                      </a:pPr>
                      <a:r>
                        <a:rPr lang="en-US" sz="2000" b="1"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Treatment</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100000">
                          <a:schemeClr val="bg1">
                            <a:lumMod val="95000"/>
                          </a:schemeClr>
                        </a:gs>
                        <a:gs pos="100000">
                          <a:schemeClr val="accent6">
                            <a:lumMod val="95000"/>
                            <a:lumOff val="5000"/>
                          </a:schemeClr>
                        </a:gs>
                      </a:gsLst>
                      <a:path path="circle">
                        <a:fillToRect l="50000" t="130000" r="50000" b="-30000"/>
                      </a:path>
                      <a:tileRect/>
                    </a:gradFill>
                  </a:tcPr>
                </a:tc>
                <a:tc>
                  <a:txBody>
                    <a:bodyPr/>
                    <a:lstStyle/>
                    <a:p>
                      <a:pPr marL="0" marR="0" algn="ctr" defTabSz="2926080" rtl="0" eaLnBrk="1" latinLnBrk="0" hangingPunct="1">
                        <a:lnSpc>
                          <a:spcPct val="115000"/>
                        </a:lnSpc>
                        <a:spcBef>
                          <a:spcPts val="0"/>
                        </a:spcBef>
                        <a:spcAft>
                          <a:spcPts val="0"/>
                        </a:spcAft>
                      </a:pPr>
                      <a:r>
                        <a:rPr lang="en-US" sz="2000" b="1"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Gene Pathways Activated</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100000">
                          <a:srgbClr val="ACD393"/>
                        </a:gs>
                        <a:gs pos="98000">
                          <a:schemeClr val="accent3">
                            <a:lumMod val="20000"/>
                            <a:lumOff val="80000"/>
                          </a:schemeClr>
                        </a:gs>
                      </a:gsLst>
                      <a:path path="circle">
                        <a:fillToRect l="50000" t="130000" r="50000" b="-30000"/>
                      </a:path>
                      <a:tileRect/>
                    </a:gradFill>
                  </a:tcPr>
                </a:tc>
                <a:tc>
                  <a:txBody>
                    <a:bodyPr/>
                    <a:lstStyle/>
                    <a:p>
                      <a:pPr marL="0" marR="0" algn="ctr" defTabSz="2926080" rtl="0" eaLnBrk="1" latinLnBrk="0" hangingPunct="1">
                        <a:lnSpc>
                          <a:spcPct val="115000"/>
                        </a:lnSpc>
                        <a:spcBef>
                          <a:spcPts val="0"/>
                        </a:spcBef>
                        <a:spcAft>
                          <a:spcPts val="0"/>
                        </a:spcAft>
                      </a:pPr>
                      <a:r>
                        <a:rPr lang="en-US" sz="2000" b="1"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HOT v COLD Tumors</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100000">
                          <a:srgbClr val="ACD393"/>
                        </a:gs>
                        <a:gs pos="98000">
                          <a:schemeClr val="accent3">
                            <a:lumMod val="20000"/>
                            <a:lumOff val="80000"/>
                          </a:schemeClr>
                        </a:gs>
                      </a:gsLst>
                      <a:path path="circle">
                        <a:fillToRect l="50000" t="130000" r="50000" b="-30000"/>
                      </a:path>
                      <a:tileRect/>
                    </a:gradFill>
                  </a:tcPr>
                </a:tc>
                <a:extLst>
                  <a:ext uri="{0D108BD9-81ED-4DB2-BD59-A6C34878D82A}">
                    <a16:rowId xmlns:a16="http://schemas.microsoft.com/office/drawing/2014/main" val="1392939010"/>
                  </a:ext>
                </a:extLst>
              </a:tr>
              <a:tr h="336145">
                <a:tc>
                  <a:txBody>
                    <a:bodyPr/>
                    <a:lstStyle/>
                    <a:p>
                      <a:pPr marL="0" marR="0" algn="ctr">
                        <a:lnSpc>
                          <a:spcPct val="115000"/>
                        </a:lnSpc>
                        <a:spcBef>
                          <a:spcPts val="0"/>
                        </a:spcBef>
                        <a:spcAft>
                          <a:spcPts val="0"/>
                        </a:spcAft>
                      </a:pPr>
                      <a:r>
                        <a:rPr lang="en-US"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Day 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2926080" rtl="0" eaLnBrk="1" latinLnBrk="0" hangingPunct="1">
                        <a:lnSpc>
                          <a:spcPct val="115000"/>
                        </a:lnSpc>
                        <a:spcBef>
                          <a:spcPts val="0"/>
                        </a:spcBef>
                        <a:spcAft>
                          <a:spcPts val="0"/>
                        </a:spcAft>
                      </a:pPr>
                      <a:r>
                        <a:rPr lang="en-US"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SVV-001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IFN-a signaling, TLR, RIG-1, Antiviral</a:t>
                      </a:r>
                      <a:endPar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COLD</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868418"/>
                  </a:ext>
                </a:extLst>
              </a:tr>
              <a:tr h="336145">
                <a:tc>
                  <a:txBody>
                    <a:bodyPr/>
                    <a:lstStyle/>
                    <a:p>
                      <a:pPr marL="0" marR="0" algn="ctr">
                        <a:lnSpc>
                          <a:spcPct val="115000"/>
                        </a:lnSpc>
                        <a:spcBef>
                          <a:spcPts val="0"/>
                        </a:spcBef>
                        <a:spcAft>
                          <a:spcPts val="0"/>
                        </a:spcAft>
                      </a:pPr>
                      <a:r>
                        <a:rPr lang="en-US"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Day 2</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2926080" rtl="0" eaLnBrk="1" latinLnBrk="0" hangingPunct="1">
                        <a:lnSpc>
                          <a:spcPct val="115000"/>
                        </a:lnSpc>
                        <a:spcBef>
                          <a:spcPts val="0"/>
                        </a:spcBef>
                        <a:spcAft>
                          <a:spcPts val="0"/>
                        </a:spcAft>
                      </a:pPr>
                      <a:r>
                        <a:rPr lang="en-US"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SVV-001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IFN-a signaling, TLR, Antiviral; RIG-1; Antiviral</a:t>
                      </a:r>
                      <a:endPar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COLD</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629048"/>
                  </a:ext>
                </a:extLst>
              </a:tr>
              <a:tr h="544403">
                <a:tc>
                  <a:txBody>
                    <a:bodyPr/>
                    <a:lstStyle/>
                    <a:p>
                      <a:pPr marL="0" marR="0" algn="ctr">
                        <a:lnSpc>
                          <a:spcPct val="115000"/>
                        </a:lnSpc>
                        <a:spcBef>
                          <a:spcPts val="0"/>
                        </a:spcBef>
                        <a:spcAft>
                          <a:spcPts val="0"/>
                        </a:spcAft>
                      </a:pPr>
                      <a:r>
                        <a:rPr lang="en-US"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Day 3</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2926080" rtl="0" eaLnBrk="1" latinLnBrk="0" hangingPunct="1">
                        <a:lnSpc>
                          <a:spcPct val="115000"/>
                        </a:lnSpc>
                        <a:spcBef>
                          <a:spcPts val="0"/>
                        </a:spcBef>
                        <a:spcAft>
                          <a:spcPts val="0"/>
                        </a:spcAft>
                      </a:pPr>
                      <a:r>
                        <a:rPr lang="en-US"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SVV-001+anti-PD-1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IFN-gamma signaling; Chemokines; CD8 T cells; T-help</a:t>
                      </a:r>
                      <a:endPar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HOT</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876640"/>
                  </a:ext>
                </a:extLst>
              </a:tr>
              <a:tr h="544403">
                <a:tc>
                  <a:txBody>
                    <a:bodyPr/>
                    <a:lstStyle/>
                    <a:p>
                      <a:pPr marL="0" marR="0" algn="ctr">
                        <a:lnSpc>
                          <a:spcPct val="115000"/>
                        </a:lnSpc>
                        <a:spcBef>
                          <a:spcPts val="0"/>
                        </a:spcBef>
                        <a:spcAft>
                          <a:spcPts val="0"/>
                        </a:spcAft>
                      </a:pPr>
                      <a:r>
                        <a:rPr lang="en-US"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Day 15</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2926080" rtl="0" eaLnBrk="1" latinLnBrk="0" hangingPunct="1">
                        <a:lnSpc>
                          <a:spcPct val="115000"/>
                        </a:lnSpc>
                        <a:spcBef>
                          <a:spcPts val="0"/>
                        </a:spcBef>
                        <a:spcAft>
                          <a:spcPts val="0"/>
                        </a:spcAft>
                      </a:pPr>
                      <a:r>
                        <a:rPr lang="en-US"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SVV-001+anti-PD-1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Chemokines; Chemotaxis; IFN-gamma; NK migration</a:t>
                      </a:r>
                      <a:endPar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HOT</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298747"/>
                  </a:ext>
                </a:extLst>
              </a:tr>
            </a:tbl>
          </a:graphicData>
        </a:graphic>
      </p:graphicFrame>
      <p:sp>
        <p:nvSpPr>
          <p:cNvPr id="8" name="Title 5">
            <a:extLst>
              <a:ext uri="{FF2B5EF4-FFF2-40B4-BE49-F238E27FC236}">
                <a16:creationId xmlns:a16="http://schemas.microsoft.com/office/drawing/2014/main" id="{5130BDC1-5B79-475A-ABB8-FCDC8C81108E}"/>
              </a:ext>
            </a:extLst>
          </p:cNvPr>
          <p:cNvSpPr>
            <a:spLocks noGrp="1"/>
          </p:cNvSpPr>
          <p:nvPr>
            <p:ph type="title"/>
          </p:nvPr>
        </p:nvSpPr>
        <p:spPr>
          <a:xfrm>
            <a:off x="93663" y="165516"/>
            <a:ext cx="8956675" cy="780904"/>
          </a:xfrm>
        </p:spPr>
        <p:txBody>
          <a:bodyPr/>
          <a:lstStyle/>
          <a:p>
            <a:r>
              <a:rPr lang="en-US" sz="2800" b="0" dirty="0">
                <a:effectLst/>
              </a:rPr>
              <a:t>Genetic proof that using SVV-001 makes “cold” tumors into “hot” tumors </a:t>
            </a:r>
            <a:endParaRPr lang="en-US" sz="2800" b="0" strike="sngStrike" dirty="0">
              <a:effectLst/>
              <a:highlight>
                <a:srgbClr val="FFFF00"/>
              </a:highlight>
            </a:endParaRPr>
          </a:p>
        </p:txBody>
      </p:sp>
      <p:cxnSp>
        <p:nvCxnSpPr>
          <p:cNvPr id="10" name="Straight Arrow Connector 9">
            <a:extLst>
              <a:ext uri="{FF2B5EF4-FFF2-40B4-BE49-F238E27FC236}">
                <a16:creationId xmlns:a16="http://schemas.microsoft.com/office/drawing/2014/main" id="{72486396-18EB-468F-86BC-02C3CA25BD3D}"/>
              </a:ext>
            </a:extLst>
          </p:cNvPr>
          <p:cNvCxnSpPr>
            <a:cxnSpLocks/>
          </p:cNvCxnSpPr>
          <p:nvPr/>
        </p:nvCxnSpPr>
        <p:spPr>
          <a:xfrm>
            <a:off x="321880" y="4674990"/>
            <a:ext cx="0" cy="17898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77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95" y="130792"/>
            <a:ext cx="8955610" cy="593725"/>
          </a:xfrm>
        </p:spPr>
        <p:txBody>
          <a:bodyPr/>
          <a:lstStyle/>
          <a:p>
            <a:r>
              <a:rPr lang="en-US" sz="2800" b="0" dirty="0">
                <a:effectLst/>
              </a:rPr>
              <a:t>Phase I/II Clinical Trial with SVV-001 plus </a:t>
            </a:r>
            <a:r>
              <a:rPr lang="en-US" sz="2800" b="0" dirty="0" err="1">
                <a:effectLst/>
              </a:rPr>
              <a:t>Opdivo</a:t>
            </a:r>
            <a:r>
              <a:rPr lang="en-US" sz="2800" b="0" dirty="0">
                <a:effectLst/>
              </a:rPr>
              <a:t> (nivolumab) and </a:t>
            </a:r>
            <a:r>
              <a:rPr lang="en-US" sz="2800" b="0" dirty="0" err="1">
                <a:effectLst/>
              </a:rPr>
              <a:t>Yervoy</a:t>
            </a:r>
            <a:r>
              <a:rPr lang="en-US" sz="2800" b="0" dirty="0">
                <a:effectLst/>
              </a:rPr>
              <a:t> (ipilimumab)</a:t>
            </a:r>
          </a:p>
        </p:txBody>
      </p:sp>
      <p:sp>
        <p:nvSpPr>
          <p:cNvPr id="3" name="Content Placeholder 2"/>
          <p:cNvSpPr>
            <a:spLocks noGrp="1"/>
          </p:cNvSpPr>
          <p:nvPr>
            <p:ph idx="1"/>
          </p:nvPr>
        </p:nvSpPr>
        <p:spPr>
          <a:xfrm>
            <a:off x="170090" y="1303940"/>
            <a:ext cx="8229600" cy="4829543"/>
          </a:xfrm>
        </p:spPr>
        <p:txBody>
          <a:bodyPr/>
          <a:lstStyle/>
          <a:p>
            <a:pPr>
              <a:spcAft>
                <a:spcPts val="600"/>
              </a:spcAft>
            </a:pPr>
            <a:r>
              <a:rPr lang="en-US" sz="2000" dirty="0"/>
              <a:t>Randomized Trial of the Oncolytic Virus SVV-001 in Combination with Ipilimumab and Nivolumab in Patients with TEM8+ Poorly Differentiated Neuroendocrine Carcinomas (NEC) and Well- Differentiated Neuroendocrine Tumors (NET) </a:t>
            </a:r>
          </a:p>
          <a:p>
            <a:pPr lvl="1">
              <a:spcAft>
                <a:spcPts val="600"/>
              </a:spcAft>
            </a:pPr>
            <a:r>
              <a:rPr lang="en-US" sz="2000" b="1" dirty="0"/>
              <a:t>Phase I/II</a:t>
            </a:r>
            <a:r>
              <a:rPr lang="en-US" sz="2000" dirty="0"/>
              <a:t>: To determine the safety, tolerability, and activity of Seneca Valley Virus (SVV)-001 when administered intratumorally in combination with Ipilimumab-Nivolumab in TEM8+ patients with poorly differentiated NECs and well-differentiated NETs </a:t>
            </a:r>
            <a:r>
              <a:rPr lang="en-US" sz="2000" b="1" dirty="0"/>
              <a:t>(Series B plus Series B Convertible)</a:t>
            </a:r>
          </a:p>
          <a:p>
            <a:pPr lvl="1">
              <a:spcAft>
                <a:spcPts val="600"/>
              </a:spcAft>
            </a:pPr>
            <a:r>
              <a:rPr lang="en-US" sz="2000" b="1" dirty="0"/>
              <a:t>Phase III</a:t>
            </a:r>
            <a:r>
              <a:rPr lang="en-US" sz="2000" dirty="0"/>
              <a:t>: To determine the overall response rate and PFS in TEM8+ NET/NEC patient populations treated with SVV-001 + </a:t>
            </a:r>
            <a:r>
              <a:rPr lang="en-US" sz="2000" dirty="0" err="1"/>
              <a:t>Nivo</a:t>
            </a:r>
            <a:r>
              <a:rPr lang="en-US" sz="2000" dirty="0"/>
              <a:t>/</a:t>
            </a:r>
            <a:r>
              <a:rPr lang="en-US" sz="2000" dirty="0" err="1"/>
              <a:t>Ipi</a:t>
            </a:r>
            <a:r>
              <a:rPr lang="en-US" sz="2000" dirty="0"/>
              <a:t> vs </a:t>
            </a:r>
            <a:r>
              <a:rPr lang="en-US" sz="2000" dirty="0" err="1"/>
              <a:t>Nivo</a:t>
            </a:r>
            <a:r>
              <a:rPr lang="en-US" sz="2000" dirty="0"/>
              <a:t>/</a:t>
            </a:r>
            <a:r>
              <a:rPr lang="en-US" sz="2000" dirty="0" err="1"/>
              <a:t>Ipi</a:t>
            </a:r>
            <a:r>
              <a:rPr lang="en-US" sz="2000" dirty="0"/>
              <a:t> alone.  To evaluate the immunogenicity of SVV-001 to assist in developing the ability to do multiple intravenous administration </a:t>
            </a:r>
            <a:r>
              <a:rPr lang="en-US" sz="2000" b="1" dirty="0"/>
              <a:t>(Series C) </a:t>
            </a:r>
          </a:p>
          <a:p>
            <a:endParaRPr lang="en-US" sz="2000" dirty="0"/>
          </a:p>
          <a:p>
            <a:endParaRPr lang="en-US" sz="2000" dirty="0"/>
          </a:p>
        </p:txBody>
      </p:sp>
      <p:sp>
        <p:nvSpPr>
          <p:cNvPr id="4" name="Slide Number Placeholder 3"/>
          <p:cNvSpPr>
            <a:spLocks noGrp="1"/>
          </p:cNvSpPr>
          <p:nvPr>
            <p:ph type="sldNum" sz="quarter" idx="11"/>
          </p:nvPr>
        </p:nvSpPr>
        <p:spPr/>
        <p:txBody>
          <a:bodyPr/>
          <a:lstStyle/>
          <a:p>
            <a:pPr algn="ctr"/>
            <a:fld id="{7F64B6CE-DA5C-0C4D-8557-ACF4BDCBED45}" type="slidenum">
              <a:rPr lang="en-US" smtClean="0"/>
              <a:pPr algn="ctr"/>
              <a:t>14</a:t>
            </a:fld>
            <a:endParaRPr lang="en-US" dirty="0"/>
          </a:p>
        </p:txBody>
      </p:sp>
    </p:spTree>
    <p:extLst>
      <p:ext uri="{BB962C8B-B14F-4D97-AF65-F5344CB8AC3E}">
        <p14:creationId xmlns:p14="http://schemas.microsoft.com/office/powerpoint/2010/main" val="296940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0" y="-3903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grpSp>
        <p:nvGrpSpPr>
          <p:cNvPr id="3" name="Group 2">
            <a:extLst>
              <a:ext uri="{FF2B5EF4-FFF2-40B4-BE49-F238E27FC236}">
                <a16:creationId xmlns:a16="http://schemas.microsoft.com/office/drawing/2014/main" id="{0E39EE28-948A-4E51-96A2-21F581056D40}"/>
              </a:ext>
            </a:extLst>
          </p:cNvPr>
          <p:cNvGrpSpPr/>
          <p:nvPr/>
        </p:nvGrpSpPr>
        <p:grpSpPr>
          <a:xfrm>
            <a:off x="784953" y="2705052"/>
            <a:ext cx="7561364" cy="2894620"/>
            <a:chOff x="653596" y="161123"/>
            <a:chExt cx="7561364" cy="2894620"/>
          </a:xfrm>
        </p:grpSpPr>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3"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4" cstate="print"/>
            <a:stretch>
              <a:fillRect/>
            </a:stretch>
          </p:blipFill>
          <p:spPr>
            <a:xfrm>
              <a:off x="1121612" y="2062892"/>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5" cstate="print"/>
            <a:stretch>
              <a:fillRect/>
            </a:stretch>
          </p:blipFill>
          <p:spPr>
            <a:xfrm>
              <a:off x="6062067" y="2062892"/>
              <a:ext cx="1457088" cy="986635"/>
            </a:xfrm>
            <a:prstGeom prst="rect">
              <a:avLst/>
            </a:prstGeom>
          </p:spPr>
        </p:pic>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596" y="161123"/>
              <a:ext cx="7561364" cy="1604668"/>
            </a:xfrm>
            <a:prstGeom prst="rect">
              <a:avLst/>
            </a:prstGeom>
          </p:spPr>
        </p:pic>
      </p:grpSp>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15</a:t>
            </a:fld>
            <a:endParaRPr lang="en-US" dirty="0"/>
          </a:p>
        </p:txBody>
      </p:sp>
      <p:sp>
        <p:nvSpPr>
          <p:cNvPr id="4" name="TextBox 3">
            <a:extLst>
              <a:ext uri="{FF2B5EF4-FFF2-40B4-BE49-F238E27FC236}">
                <a16:creationId xmlns:a16="http://schemas.microsoft.com/office/drawing/2014/main" id="{352E9B17-2915-41AF-8CEC-47ADFAEE8C8B}"/>
              </a:ext>
            </a:extLst>
          </p:cNvPr>
          <p:cNvSpPr txBox="1"/>
          <p:nvPr/>
        </p:nvSpPr>
        <p:spPr>
          <a:xfrm>
            <a:off x="457200" y="198364"/>
            <a:ext cx="8216871" cy="2308324"/>
          </a:xfrm>
          <a:prstGeom prst="rect">
            <a:avLst/>
          </a:prstGeom>
          <a:noFill/>
        </p:spPr>
        <p:txBody>
          <a:bodyPr wrap="square" rtlCol="0">
            <a:spAutoFit/>
          </a:bodyPr>
          <a:lstStyle/>
          <a:p>
            <a:pPr algn="ctr"/>
            <a:r>
              <a:rPr lang="en-US" sz="4800" dirty="0">
                <a:solidFill>
                  <a:srgbClr val="011893"/>
                </a:solidFill>
                <a:latin typeface="Eras Medium ITC" panose="020B0602030504020804" pitchFamily="34" charset="0"/>
              </a:rPr>
              <a:t>SVV-001 as Viral Vector Able to Deliver Gene Therapy to TEM Expressing Cancer Cells</a:t>
            </a:r>
          </a:p>
        </p:txBody>
      </p:sp>
    </p:spTree>
    <p:extLst>
      <p:ext uri="{BB962C8B-B14F-4D97-AF65-F5344CB8AC3E}">
        <p14:creationId xmlns:p14="http://schemas.microsoft.com/office/powerpoint/2010/main" val="48214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C946E-0461-4C7B-9AD7-2A634FFCBC4F}"/>
              </a:ext>
            </a:extLst>
          </p:cNvPr>
          <p:cNvSpPr>
            <a:spLocks noGrp="1"/>
          </p:cNvSpPr>
          <p:nvPr>
            <p:ph idx="1"/>
          </p:nvPr>
        </p:nvSpPr>
        <p:spPr>
          <a:xfrm>
            <a:off x="321880" y="1087789"/>
            <a:ext cx="8229600" cy="4682421"/>
          </a:xfrm>
        </p:spPr>
        <p:txBody>
          <a:bodyPr/>
          <a:lstStyle/>
          <a:p>
            <a:pPr>
              <a:spcAft>
                <a:spcPts val="600"/>
              </a:spcAft>
            </a:pPr>
            <a:r>
              <a:rPr lang="en-US" sz="2000" dirty="0"/>
              <a:t>SVV-001 Armed Constructs (SVV-001 plus a gene)</a:t>
            </a:r>
          </a:p>
          <a:p>
            <a:pPr lvl="1">
              <a:spcAft>
                <a:spcPts val="600"/>
              </a:spcAft>
            </a:pPr>
            <a:r>
              <a:rPr lang="en-US" sz="2000" dirty="0"/>
              <a:t>Armed Constructs were easily, inexpensively and rapidly produced in as little as a few weeks</a:t>
            </a:r>
          </a:p>
          <a:p>
            <a:pPr lvl="1"/>
            <a:r>
              <a:rPr lang="en-US" sz="2000" dirty="0"/>
              <a:t>Seven have been sequenced and IP filed:</a:t>
            </a:r>
          </a:p>
          <a:p>
            <a:pPr marL="914400" lvl="2" indent="0">
              <a:buNone/>
            </a:pPr>
            <a:r>
              <a:rPr lang="en-US" sz="1200" dirty="0"/>
              <a:t>1. SVV- Anti PD-L1 (SVV-012)</a:t>
            </a:r>
          </a:p>
          <a:p>
            <a:pPr marL="914400" lvl="2" indent="0">
              <a:buNone/>
            </a:pPr>
            <a:r>
              <a:rPr lang="en-US" sz="1200" dirty="0"/>
              <a:t>2. SVV - Enhanced IL-2 Gene (SVV-024)</a:t>
            </a:r>
          </a:p>
          <a:p>
            <a:pPr marL="914400" lvl="2" indent="0">
              <a:buNone/>
            </a:pPr>
            <a:r>
              <a:rPr lang="en-US" sz="1200" dirty="0"/>
              <a:t>3. SVV - CXCL-9 (SVV-037)</a:t>
            </a:r>
          </a:p>
          <a:p>
            <a:pPr marL="914400" lvl="2" indent="0">
              <a:buNone/>
            </a:pPr>
            <a:r>
              <a:rPr lang="en-US" sz="1200" dirty="0"/>
              <a:t>4. SVV- TGF-beta decoy (SVV-044)</a:t>
            </a:r>
          </a:p>
          <a:p>
            <a:pPr marL="914400" lvl="2" indent="0">
              <a:buNone/>
            </a:pPr>
            <a:r>
              <a:rPr lang="en-US" sz="1200" dirty="0"/>
              <a:t>5. SVV- </a:t>
            </a:r>
            <a:r>
              <a:rPr lang="en-US" sz="1200" dirty="0" err="1"/>
              <a:t>Nitroreductase</a:t>
            </a:r>
            <a:r>
              <a:rPr lang="en-US" sz="1200" dirty="0"/>
              <a:t>  (SVV-058)</a:t>
            </a:r>
          </a:p>
          <a:p>
            <a:pPr marL="914400" lvl="2" indent="0">
              <a:buNone/>
            </a:pPr>
            <a:r>
              <a:rPr lang="en-US" sz="1200" dirty="0"/>
              <a:t>6. SVV - IL-2/IL-15 Fusion Protein (SVV-069)</a:t>
            </a:r>
          </a:p>
          <a:p>
            <a:pPr marL="914400" lvl="2" indent="0">
              <a:buNone/>
            </a:pPr>
            <a:r>
              <a:rPr lang="en-US" sz="1200" dirty="0"/>
              <a:t>7. SVV - Cancer antigen = Ovalbumin epitope (SVV-077) </a:t>
            </a:r>
          </a:p>
          <a:p>
            <a:pPr lvl="1">
              <a:spcBef>
                <a:spcPts val="1200"/>
              </a:spcBef>
            </a:pPr>
            <a:r>
              <a:rPr lang="en-US" sz="2000" dirty="0"/>
              <a:t>All seven armed constructs have been successfully made</a:t>
            </a:r>
          </a:p>
          <a:p>
            <a:pPr lvl="1">
              <a:spcBef>
                <a:spcPts val="1200"/>
              </a:spcBef>
            </a:pPr>
            <a:r>
              <a:rPr lang="en-US" sz="2000" dirty="0"/>
              <a:t>All seven armed constructs have been shown to infect cells</a:t>
            </a:r>
          </a:p>
          <a:p>
            <a:pPr lvl="1">
              <a:spcBef>
                <a:spcPts val="1200"/>
              </a:spcBef>
            </a:pPr>
            <a:r>
              <a:rPr lang="en-US" sz="2000" dirty="0"/>
              <a:t>Initial gene expression data in GFP model demonstrated</a:t>
            </a:r>
          </a:p>
          <a:p>
            <a:pPr lvl="1">
              <a:spcBef>
                <a:spcPts val="1200"/>
              </a:spcBef>
            </a:pPr>
            <a:r>
              <a:rPr lang="en-US" sz="2000" dirty="0"/>
              <a:t>Gene expression animal data available by December 2021-March 2022 for all seven armed constructs</a:t>
            </a:r>
          </a:p>
        </p:txBody>
      </p:sp>
      <p:sp>
        <p:nvSpPr>
          <p:cNvPr id="4" name="Slide Number Placeholder 3">
            <a:extLst>
              <a:ext uri="{FF2B5EF4-FFF2-40B4-BE49-F238E27FC236}">
                <a16:creationId xmlns:a16="http://schemas.microsoft.com/office/drawing/2014/main" id="{E9E9020E-94FF-4A64-9031-5DB3BB0D487E}"/>
              </a:ext>
            </a:extLst>
          </p:cNvPr>
          <p:cNvSpPr>
            <a:spLocks noGrp="1"/>
          </p:cNvSpPr>
          <p:nvPr>
            <p:ph type="sldNum" sz="quarter" idx="11"/>
          </p:nvPr>
        </p:nvSpPr>
        <p:spPr/>
        <p:txBody>
          <a:bodyPr/>
          <a:lstStyle/>
          <a:p>
            <a:pPr algn="ctr"/>
            <a:fld id="{7F64B6CE-DA5C-0C4D-8557-ACF4BDCBED45}" type="slidenum">
              <a:rPr lang="en-US" smtClean="0"/>
              <a:pPr algn="ctr"/>
              <a:t>16</a:t>
            </a:fld>
            <a:endParaRPr lang="en-US" dirty="0"/>
          </a:p>
        </p:txBody>
      </p:sp>
      <p:sp>
        <p:nvSpPr>
          <p:cNvPr id="7" name="Title 1">
            <a:extLst>
              <a:ext uri="{FF2B5EF4-FFF2-40B4-BE49-F238E27FC236}">
                <a16:creationId xmlns:a16="http://schemas.microsoft.com/office/drawing/2014/main" id="{BA5F91CC-F6C2-426E-B8CD-CDC0762E5741}"/>
              </a:ext>
            </a:extLst>
          </p:cNvPr>
          <p:cNvSpPr>
            <a:spLocks noGrp="1"/>
          </p:cNvSpPr>
          <p:nvPr>
            <p:ph type="title"/>
          </p:nvPr>
        </p:nvSpPr>
        <p:spPr>
          <a:xfrm>
            <a:off x="170090" y="165515"/>
            <a:ext cx="9071697" cy="593725"/>
          </a:xfrm>
        </p:spPr>
        <p:txBody>
          <a:bodyPr/>
          <a:lstStyle/>
          <a:p>
            <a:r>
              <a:rPr lang="en-US" b="0" dirty="0">
                <a:effectLst/>
              </a:rPr>
              <a:t>Seneca Therapeutics Pipeline: SVV-001 armed constructs can enhance anti-tumor activity</a:t>
            </a:r>
          </a:p>
        </p:txBody>
      </p:sp>
    </p:spTree>
    <p:extLst>
      <p:ext uri="{BB962C8B-B14F-4D97-AF65-F5344CB8AC3E}">
        <p14:creationId xmlns:p14="http://schemas.microsoft.com/office/powerpoint/2010/main" val="201509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night, outdoor object, night sky&#10;&#10;Description automatically generated">
            <a:extLst>
              <a:ext uri="{FF2B5EF4-FFF2-40B4-BE49-F238E27FC236}">
                <a16:creationId xmlns:a16="http://schemas.microsoft.com/office/drawing/2014/main" id="{4B8D6BFD-8776-4BF0-AC7A-2CF996B065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87" y="4167517"/>
            <a:ext cx="2571847" cy="2009256"/>
          </a:xfrm>
          <a:prstGeom prst="rect">
            <a:avLst/>
          </a:prstGeom>
        </p:spPr>
      </p:pic>
      <p:pic>
        <p:nvPicPr>
          <p:cNvPr id="27" name="Content Placeholder 5">
            <a:extLst>
              <a:ext uri="{FF2B5EF4-FFF2-40B4-BE49-F238E27FC236}">
                <a16:creationId xmlns:a16="http://schemas.microsoft.com/office/drawing/2014/main" id="{B01342E9-115D-45BB-83B9-52389C7BF3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14" t="6094" r="11854" b="17727"/>
          <a:stretch/>
        </p:blipFill>
        <p:spPr bwMode="auto">
          <a:xfrm>
            <a:off x="344751" y="1248065"/>
            <a:ext cx="2571848" cy="2009256"/>
          </a:xfrm>
          <a:prstGeom prst="rect">
            <a:avLst/>
          </a:prstGeom>
          <a:noFill/>
          <a:ln>
            <a:noFill/>
          </a:ln>
        </p:spPr>
      </p:pic>
      <p:sp>
        <p:nvSpPr>
          <p:cNvPr id="2" name="Title 1">
            <a:extLst>
              <a:ext uri="{FF2B5EF4-FFF2-40B4-BE49-F238E27FC236}">
                <a16:creationId xmlns:a16="http://schemas.microsoft.com/office/drawing/2014/main" id="{DBEBC17C-3134-42E8-896B-4B4A8FA2CDE4}"/>
              </a:ext>
            </a:extLst>
          </p:cNvPr>
          <p:cNvSpPr>
            <a:spLocks noGrp="1"/>
          </p:cNvSpPr>
          <p:nvPr>
            <p:ph type="title"/>
          </p:nvPr>
        </p:nvSpPr>
        <p:spPr>
          <a:xfrm>
            <a:off x="94195" y="180592"/>
            <a:ext cx="8955610" cy="593725"/>
          </a:xfrm>
        </p:spPr>
        <p:txBody>
          <a:bodyPr/>
          <a:lstStyle/>
          <a:p>
            <a:r>
              <a:rPr lang="en-US" b="0" dirty="0">
                <a:effectLst/>
              </a:rPr>
              <a:t>Rapid Kinetics of Armed SVV Viruses in Cell Lines using SVV-GFP and SVV-</a:t>
            </a:r>
            <a:r>
              <a:rPr lang="en-US" b="0" dirty="0" err="1">
                <a:effectLst/>
              </a:rPr>
              <a:t>mCherry</a:t>
            </a:r>
            <a:endParaRPr lang="en-US" b="0" dirty="0">
              <a:effectLst/>
            </a:endParaRPr>
          </a:p>
        </p:txBody>
      </p:sp>
      <p:sp>
        <p:nvSpPr>
          <p:cNvPr id="4" name="Slide Number Placeholder 3">
            <a:extLst>
              <a:ext uri="{FF2B5EF4-FFF2-40B4-BE49-F238E27FC236}">
                <a16:creationId xmlns:a16="http://schemas.microsoft.com/office/drawing/2014/main" id="{1E829F03-07CD-4514-A5E3-9D9CD5BA07BC}"/>
              </a:ext>
            </a:extLst>
          </p:cNvPr>
          <p:cNvSpPr>
            <a:spLocks noGrp="1"/>
          </p:cNvSpPr>
          <p:nvPr>
            <p:ph type="sldNum" sz="quarter" idx="11"/>
          </p:nvPr>
        </p:nvSpPr>
        <p:spPr/>
        <p:txBody>
          <a:bodyPr/>
          <a:lstStyle/>
          <a:p>
            <a:pPr algn="ctr"/>
            <a:fld id="{7F64B6CE-DA5C-0C4D-8557-ACF4BDCBED45}" type="slidenum">
              <a:rPr lang="en-US" smtClean="0"/>
              <a:pPr algn="ctr"/>
              <a:t>17</a:t>
            </a:fld>
            <a:endParaRPr lang="en-US" dirty="0"/>
          </a:p>
        </p:txBody>
      </p:sp>
      <p:sp>
        <p:nvSpPr>
          <p:cNvPr id="7" name="TextBox 6">
            <a:extLst>
              <a:ext uri="{FF2B5EF4-FFF2-40B4-BE49-F238E27FC236}">
                <a16:creationId xmlns:a16="http://schemas.microsoft.com/office/drawing/2014/main" id="{9D595DEE-76A5-4877-B4B5-6BE5F740EA6E}"/>
              </a:ext>
            </a:extLst>
          </p:cNvPr>
          <p:cNvSpPr txBox="1"/>
          <p:nvPr/>
        </p:nvSpPr>
        <p:spPr>
          <a:xfrm>
            <a:off x="629888" y="3357966"/>
            <a:ext cx="2001574" cy="369332"/>
          </a:xfrm>
          <a:prstGeom prst="rect">
            <a:avLst/>
          </a:prstGeom>
          <a:solidFill>
            <a:schemeClr val="bg1"/>
          </a:solidFill>
        </p:spPr>
        <p:txBody>
          <a:bodyPr wrap="none" rtlCol="0">
            <a:spAutoFit/>
          </a:bodyPr>
          <a:lstStyle/>
          <a:p>
            <a:r>
              <a:rPr lang="en-US" dirty="0"/>
              <a:t>SVV-GFP – day 1</a:t>
            </a:r>
          </a:p>
        </p:txBody>
      </p:sp>
      <p:sp>
        <p:nvSpPr>
          <p:cNvPr id="9" name="TextBox 8">
            <a:extLst>
              <a:ext uri="{FF2B5EF4-FFF2-40B4-BE49-F238E27FC236}">
                <a16:creationId xmlns:a16="http://schemas.microsoft.com/office/drawing/2014/main" id="{9D417729-D65F-48F7-81D9-9F5ED47FF527}"/>
              </a:ext>
            </a:extLst>
          </p:cNvPr>
          <p:cNvSpPr txBox="1"/>
          <p:nvPr/>
        </p:nvSpPr>
        <p:spPr>
          <a:xfrm>
            <a:off x="293220" y="6279070"/>
            <a:ext cx="2416111" cy="369332"/>
          </a:xfrm>
          <a:prstGeom prst="rect">
            <a:avLst/>
          </a:prstGeom>
          <a:solidFill>
            <a:schemeClr val="bg1"/>
          </a:solidFill>
        </p:spPr>
        <p:txBody>
          <a:bodyPr wrap="none" rtlCol="0">
            <a:spAutoFit/>
          </a:bodyPr>
          <a:lstStyle/>
          <a:p>
            <a:r>
              <a:rPr lang="en-US" dirty="0"/>
              <a:t>SVV-</a:t>
            </a:r>
            <a:r>
              <a:rPr lang="en-US" dirty="0" err="1"/>
              <a:t>mCherry</a:t>
            </a:r>
            <a:r>
              <a:rPr lang="en-US" dirty="0"/>
              <a:t> – day 1</a:t>
            </a:r>
          </a:p>
        </p:txBody>
      </p:sp>
      <p:sp>
        <p:nvSpPr>
          <p:cNvPr id="17" name="TextBox 16">
            <a:extLst>
              <a:ext uri="{FF2B5EF4-FFF2-40B4-BE49-F238E27FC236}">
                <a16:creationId xmlns:a16="http://schemas.microsoft.com/office/drawing/2014/main" id="{4547145E-0E96-4B29-9DF7-BBAF99E8FD16}"/>
              </a:ext>
            </a:extLst>
          </p:cNvPr>
          <p:cNvSpPr txBox="1"/>
          <p:nvPr/>
        </p:nvSpPr>
        <p:spPr>
          <a:xfrm>
            <a:off x="3054100" y="2636760"/>
            <a:ext cx="2571848" cy="646331"/>
          </a:xfrm>
          <a:prstGeom prst="rect">
            <a:avLst/>
          </a:prstGeom>
          <a:noFill/>
        </p:spPr>
        <p:txBody>
          <a:bodyPr wrap="square" rtlCol="0">
            <a:spAutoFit/>
          </a:bodyPr>
          <a:lstStyle/>
          <a:p>
            <a:r>
              <a:rPr lang="en-US" b="1" dirty="0"/>
              <a:t>RNA transfection to generate SVV virus</a:t>
            </a:r>
          </a:p>
        </p:txBody>
      </p:sp>
      <p:sp>
        <p:nvSpPr>
          <p:cNvPr id="18" name="Arrow: Right 17">
            <a:extLst>
              <a:ext uri="{FF2B5EF4-FFF2-40B4-BE49-F238E27FC236}">
                <a16:creationId xmlns:a16="http://schemas.microsoft.com/office/drawing/2014/main" id="{BF7306C7-7E0B-40D3-8563-8430D5C65962}"/>
              </a:ext>
            </a:extLst>
          </p:cNvPr>
          <p:cNvSpPr/>
          <p:nvPr/>
        </p:nvSpPr>
        <p:spPr>
          <a:xfrm>
            <a:off x="3502628" y="2078035"/>
            <a:ext cx="1367968" cy="3493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0632E95-021C-44EF-BA59-4DEAA47D169A}"/>
              </a:ext>
            </a:extLst>
          </p:cNvPr>
          <p:cNvSpPr txBox="1"/>
          <p:nvPr/>
        </p:nvSpPr>
        <p:spPr>
          <a:xfrm>
            <a:off x="5878896" y="3380519"/>
            <a:ext cx="2001574" cy="369332"/>
          </a:xfrm>
          <a:prstGeom prst="rect">
            <a:avLst/>
          </a:prstGeom>
          <a:solidFill>
            <a:schemeClr val="bg1"/>
          </a:solidFill>
        </p:spPr>
        <p:txBody>
          <a:bodyPr wrap="none" rtlCol="0">
            <a:spAutoFit/>
          </a:bodyPr>
          <a:lstStyle/>
          <a:p>
            <a:r>
              <a:rPr lang="en-US" dirty="0"/>
              <a:t>SVV-GFP – day 3</a:t>
            </a:r>
          </a:p>
        </p:txBody>
      </p:sp>
      <p:sp>
        <p:nvSpPr>
          <p:cNvPr id="14" name="TextBox 13">
            <a:extLst>
              <a:ext uri="{FF2B5EF4-FFF2-40B4-BE49-F238E27FC236}">
                <a16:creationId xmlns:a16="http://schemas.microsoft.com/office/drawing/2014/main" id="{999BA674-1C05-4D68-8BA9-FD93787936E8}"/>
              </a:ext>
            </a:extLst>
          </p:cNvPr>
          <p:cNvSpPr txBox="1"/>
          <p:nvPr/>
        </p:nvSpPr>
        <p:spPr>
          <a:xfrm>
            <a:off x="5668431" y="6176773"/>
            <a:ext cx="2416111" cy="369332"/>
          </a:xfrm>
          <a:prstGeom prst="rect">
            <a:avLst/>
          </a:prstGeom>
          <a:solidFill>
            <a:schemeClr val="bg1"/>
          </a:solidFill>
        </p:spPr>
        <p:txBody>
          <a:bodyPr wrap="none" rtlCol="0">
            <a:spAutoFit/>
          </a:bodyPr>
          <a:lstStyle/>
          <a:p>
            <a:r>
              <a:rPr lang="en-US" dirty="0"/>
              <a:t>SVV-</a:t>
            </a:r>
            <a:r>
              <a:rPr lang="en-US" dirty="0" err="1"/>
              <a:t>mCherry</a:t>
            </a:r>
            <a:r>
              <a:rPr lang="en-US" dirty="0"/>
              <a:t> – day 3</a:t>
            </a:r>
          </a:p>
        </p:txBody>
      </p:sp>
      <p:sp>
        <p:nvSpPr>
          <p:cNvPr id="15" name="Arrow: Right 14">
            <a:extLst>
              <a:ext uri="{FF2B5EF4-FFF2-40B4-BE49-F238E27FC236}">
                <a16:creationId xmlns:a16="http://schemas.microsoft.com/office/drawing/2014/main" id="{FC507C6C-37EF-409F-AB81-AA326AE7A0EC}"/>
              </a:ext>
            </a:extLst>
          </p:cNvPr>
          <p:cNvSpPr/>
          <p:nvPr/>
        </p:nvSpPr>
        <p:spPr>
          <a:xfrm>
            <a:off x="3357680" y="4756506"/>
            <a:ext cx="1367968" cy="3493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D9937E-3DC4-4437-BC5E-A98E136E4858}"/>
              </a:ext>
            </a:extLst>
          </p:cNvPr>
          <p:cNvSpPr txBox="1"/>
          <p:nvPr/>
        </p:nvSpPr>
        <p:spPr>
          <a:xfrm>
            <a:off x="3005793" y="5286769"/>
            <a:ext cx="2571848" cy="646331"/>
          </a:xfrm>
          <a:prstGeom prst="rect">
            <a:avLst/>
          </a:prstGeom>
          <a:noFill/>
        </p:spPr>
        <p:txBody>
          <a:bodyPr wrap="square" rtlCol="0">
            <a:spAutoFit/>
          </a:bodyPr>
          <a:lstStyle/>
          <a:p>
            <a:r>
              <a:rPr lang="en-US" b="1" dirty="0"/>
              <a:t>RNA transfection to generate SVV virus</a:t>
            </a:r>
          </a:p>
        </p:txBody>
      </p:sp>
      <p:pic>
        <p:nvPicPr>
          <p:cNvPr id="19" name="Picture 18" descr="A picture containing grass, outdoor&#10;&#10;Description automatically generated">
            <a:extLst>
              <a:ext uri="{FF2B5EF4-FFF2-40B4-BE49-F238E27FC236}">
                <a16:creationId xmlns:a16="http://schemas.microsoft.com/office/drawing/2014/main" id="{2A9D8226-AD73-44DB-8058-EF9EE30A83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256" y="1288691"/>
            <a:ext cx="2696460" cy="1941450"/>
          </a:xfrm>
          <a:prstGeom prst="rect">
            <a:avLst/>
          </a:prstGeom>
        </p:spPr>
      </p:pic>
      <p:pic>
        <p:nvPicPr>
          <p:cNvPr id="20" name="Picture 19" descr="Background pattern&#10;&#10;Description automatically generated">
            <a:extLst>
              <a:ext uri="{FF2B5EF4-FFF2-40B4-BE49-F238E27FC236}">
                <a16:creationId xmlns:a16="http://schemas.microsoft.com/office/drawing/2014/main" id="{C8C0A2E4-5BE4-4B6C-902C-80BB26FB4C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256" y="4201420"/>
            <a:ext cx="2696460" cy="1883905"/>
          </a:xfrm>
          <a:prstGeom prst="rect">
            <a:avLst/>
          </a:prstGeom>
        </p:spPr>
      </p:pic>
    </p:spTree>
    <p:extLst>
      <p:ext uri="{BB962C8B-B14F-4D97-AF65-F5344CB8AC3E}">
        <p14:creationId xmlns:p14="http://schemas.microsoft.com/office/powerpoint/2010/main" val="4206492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595" y="1682380"/>
            <a:ext cx="6565880" cy="3763511"/>
          </a:xfrm>
        </p:spPr>
        <p:txBody>
          <a:bodyPr>
            <a:normAutofit fontScale="92500" lnSpcReduction="10000"/>
          </a:bodyPr>
          <a:lstStyle/>
          <a:p>
            <a:r>
              <a:rPr lang="en-US" dirty="0"/>
              <a:t>GFP expression was limited to the SCLC xenograft</a:t>
            </a:r>
          </a:p>
          <a:p>
            <a:r>
              <a:rPr lang="en-US" dirty="0"/>
              <a:t>No GFP expression from SVV replication was observed in mouse organs including:</a:t>
            </a:r>
          </a:p>
          <a:p>
            <a:pPr lvl="1"/>
            <a:r>
              <a:rPr lang="en-US" dirty="0"/>
              <a:t>Brain</a:t>
            </a:r>
          </a:p>
          <a:p>
            <a:pPr lvl="1"/>
            <a:r>
              <a:rPr lang="en-US" dirty="0"/>
              <a:t>Heart</a:t>
            </a:r>
          </a:p>
          <a:p>
            <a:pPr lvl="1"/>
            <a:r>
              <a:rPr lang="en-US" dirty="0"/>
              <a:t>Liver</a:t>
            </a:r>
          </a:p>
          <a:p>
            <a:pPr lvl="1"/>
            <a:r>
              <a:rPr lang="en-US" dirty="0"/>
              <a:t>Lung</a:t>
            </a:r>
          </a:p>
          <a:p>
            <a:pPr lvl="1"/>
            <a:r>
              <a:rPr lang="en-US" dirty="0"/>
              <a:t>Kidney </a:t>
            </a:r>
          </a:p>
          <a:p>
            <a:pPr lvl="1"/>
            <a:r>
              <a:rPr lang="en-US" dirty="0"/>
              <a:t>Spleen</a:t>
            </a:r>
          </a:p>
        </p:txBody>
      </p:sp>
      <p:sp>
        <p:nvSpPr>
          <p:cNvPr id="4" name="Rectangle 3"/>
          <p:cNvSpPr/>
          <p:nvPr/>
        </p:nvSpPr>
        <p:spPr>
          <a:xfrm>
            <a:off x="804088" y="5425710"/>
            <a:ext cx="7711262" cy="461665"/>
          </a:xfrm>
          <a:prstGeom prst="rect">
            <a:avLst/>
          </a:prstGeom>
          <a:ln>
            <a:solidFill>
              <a:schemeClr val="tx1"/>
            </a:solidFill>
          </a:ln>
        </p:spPr>
        <p:txBody>
          <a:bodyPr wrap="square">
            <a:spAutoFit/>
          </a:bodyPr>
          <a:lstStyle/>
          <a:p>
            <a:r>
              <a:rPr lang="en-US" sz="1200" dirty="0"/>
              <a:t>Poirier, JT et al. (2012) Characterization of a full-length infectious cDNA clone and a GFP reporter derivative of the oncolytic picornavirus SVV-001.  J Gen </a:t>
            </a:r>
            <a:r>
              <a:rPr lang="en-US" sz="1200" dirty="0" err="1"/>
              <a:t>Virol</a:t>
            </a:r>
            <a:r>
              <a:rPr lang="en-US" sz="1200" dirty="0"/>
              <a:t> 93, 2606–2613. </a:t>
            </a:r>
          </a:p>
        </p:txBody>
      </p:sp>
      <p:pic>
        <p:nvPicPr>
          <p:cNvPr id="1026" name="Picture 2" descr="Brain Liver Images, Stock Photos &amp;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933" y="3308741"/>
            <a:ext cx="1801832" cy="1940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64239" t="12966" r="18949" b="60142"/>
          <a:stretch/>
        </p:blipFill>
        <p:spPr>
          <a:xfrm rot="5400000">
            <a:off x="7297840" y="1459015"/>
            <a:ext cx="1187246" cy="1533525"/>
          </a:xfrm>
          <a:prstGeom prst="rect">
            <a:avLst/>
          </a:prstGeom>
        </p:spPr>
      </p:pic>
      <p:sp>
        <p:nvSpPr>
          <p:cNvPr id="5" name="TextBox 4"/>
          <p:cNvSpPr txBox="1"/>
          <p:nvPr/>
        </p:nvSpPr>
        <p:spPr>
          <a:xfrm>
            <a:off x="7563849" y="2778897"/>
            <a:ext cx="768287" cy="323165"/>
          </a:xfrm>
          <a:prstGeom prst="rect">
            <a:avLst/>
          </a:prstGeom>
          <a:noFill/>
        </p:spPr>
        <p:txBody>
          <a:bodyPr wrap="none" rtlCol="0">
            <a:spAutoFit/>
          </a:bodyPr>
          <a:lstStyle/>
          <a:p>
            <a:r>
              <a:rPr lang="en-US" sz="1500" b="1" dirty="0"/>
              <a:t>Tumor</a:t>
            </a:r>
          </a:p>
        </p:txBody>
      </p:sp>
      <p:sp>
        <p:nvSpPr>
          <p:cNvPr id="8" name="Title 7"/>
          <p:cNvSpPr>
            <a:spLocks noGrp="1"/>
          </p:cNvSpPr>
          <p:nvPr>
            <p:ph type="title"/>
          </p:nvPr>
        </p:nvSpPr>
        <p:spPr>
          <a:xfrm>
            <a:off x="0" y="516928"/>
            <a:ext cx="9277490" cy="593725"/>
          </a:xfrm>
        </p:spPr>
        <p:txBody>
          <a:bodyPr/>
          <a:lstStyle/>
          <a:p>
            <a:r>
              <a:rPr lang="en-US" sz="2700" b="0" dirty="0">
                <a:effectLst/>
              </a:rPr>
              <a:t>Exquisite Tumor Selective Replication AND Expression of GFP after Systemic Administration of SVV-G</a:t>
            </a:r>
            <a:r>
              <a:rPr lang="en-US" sz="2700" dirty="0"/>
              <a:t>FP</a:t>
            </a:r>
            <a:br>
              <a:rPr lang="en-US" sz="2700" dirty="0"/>
            </a:br>
            <a:endParaRPr lang="en-US" sz="2700" dirty="0"/>
          </a:p>
        </p:txBody>
      </p:sp>
    </p:spTree>
    <p:extLst>
      <p:ext uri="{BB962C8B-B14F-4D97-AF65-F5344CB8AC3E}">
        <p14:creationId xmlns:p14="http://schemas.microsoft.com/office/powerpoint/2010/main" val="71538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E9020E-94FF-4A64-9031-5DB3BB0D487E}"/>
              </a:ext>
            </a:extLst>
          </p:cNvPr>
          <p:cNvSpPr>
            <a:spLocks noGrp="1"/>
          </p:cNvSpPr>
          <p:nvPr>
            <p:ph type="sldNum" sz="quarter" idx="11"/>
          </p:nvPr>
        </p:nvSpPr>
        <p:spPr/>
        <p:txBody>
          <a:bodyPr/>
          <a:lstStyle/>
          <a:p>
            <a:pPr algn="ctr"/>
            <a:fld id="{7F64B6CE-DA5C-0C4D-8557-ACF4BDCBED45}" type="slidenum">
              <a:rPr lang="en-US" smtClean="0"/>
              <a:pPr algn="ctr"/>
              <a:t>19</a:t>
            </a:fld>
            <a:endParaRPr lang="en-US" dirty="0"/>
          </a:p>
        </p:txBody>
      </p:sp>
      <p:sp>
        <p:nvSpPr>
          <p:cNvPr id="7" name="Title 1">
            <a:extLst>
              <a:ext uri="{FF2B5EF4-FFF2-40B4-BE49-F238E27FC236}">
                <a16:creationId xmlns:a16="http://schemas.microsoft.com/office/drawing/2014/main" id="{BA5F91CC-F6C2-426E-B8CD-CDC0762E5741}"/>
              </a:ext>
            </a:extLst>
          </p:cNvPr>
          <p:cNvSpPr>
            <a:spLocks noGrp="1"/>
          </p:cNvSpPr>
          <p:nvPr>
            <p:ph type="title"/>
          </p:nvPr>
        </p:nvSpPr>
        <p:spPr>
          <a:xfrm>
            <a:off x="170090" y="165515"/>
            <a:ext cx="9071697" cy="593725"/>
          </a:xfrm>
        </p:spPr>
        <p:txBody>
          <a:bodyPr/>
          <a:lstStyle/>
          <a:p>
            <a:r>
              <a:rPr lang="en-US" b="0" dirty="0">
                <a:effectLst/>
              </a:rPr>
              <a:t>Seneca Therapeutics Pipeline: SVV-001 Armed Constructs Status September 1, 2021</a:t>
            </a:r>
          </a:p>
        </p:txBody>
      </p:sp>
      <p:graphicFrame>
        <p:nvGraphicFramePr>
          <p:cNvPr id="6" name="Table 7">
            <a:extLst>
              <a:ext uri="{FF2B5EF4-FFF2-40B4-BE49-F238E27FC236}">
                <a16:creationId xmlns:a16="http://schemas.microsoft.com/office/drawing/2014/main" id="{9DD01DD8-F61A-46E7-9E3F-2D1E99661007}"/>
              </a:ext>
            </a:extLst>
          </p:cNvPr>
          <p:cNvGraphicFramePr>
            <a:graphicFrameLocks noGrp="1"/>
          </p:cNvGraphicFramePr>
          <p:nvPr>
            <p:ph idx="1"/>
            <p:extLst>
              <p:ext uri="{D42A27DB-BD31-4B8C-83A1-F6EECF244321}">
                <p14:modId xmlns:p14="http://schemas.microsoft.com/office/powerpoint/2010/main" val="3045022541"/>
              </p:ext>
            </p:extLst>
          </p:nvPr>
        </p:nvGraphicFramePr>
        <p:xfrm>
          <a:off x="427487" y="1804106"/>
          <a:ext cx="8470529" cy="4281219"/>
        </p:xfrm>
        <a:graphic>
          <a:graphicData uri="http://schemas.openxmlformats.org/drawingml/2006/table">
            <a:tbl>
              <a:tblPr firstRow="1" bandRow="1">
                <a:tableStyleId>{073A0DAA-6AF3-43AB-8588-CEC1D06C72B9}</a:tableStyleId>
              </a:tblPr>
              <a:tblGrid>
                <a:gridCol w="2930193">
                  <a:extLst>
                    <a:ext uri="{9D8B030D-6E8A-4147-A177-3AD203B41FA5}">
                      <a16:colId xmlns:a16="http://schemas.microsoft.com/office/drawing/2014/main" val="1893226667"/>
                    </a:ext>
                  </a:extLst>
                </a:gridCol>
                <a:gridCol w="1290215">
                  <a:extLst>
                    <a:ext uri="{9D8B030D-6E8A-4147-A177-3AD203B41FA5}">
                      <a16:colId xmlns:a16="http://schemas.microsoft.com/office/drawing/2014/main" val="1283772282"/>
                    </a:ext>
                  </a:extLst>
                </a:gridCol>
                <a:gridCol w="1366110">
                  <a:extLst>
                    <a:ext uri="{9D8B030D-6E8A-4147-A177-3AD203B41FA5}">
                      <a16:colId xmlns:a16="http://schemas.microsoft.com/office/drawing/2014/main" val="3088018826"/>
                    </a:ext>
                  </a:extLst>
                </a:gridCol>
                <a:gridCol w="1393600">
                  <a:extLst>
                    <a:ext uri="{9D8B030D-6E8A-4147-A177-3AD203B41FA5}">
                      <a16:colId xmlns:a16="http://schemas.microsoft.com/office/drawing/2014/main" val="392152695"/>
                    </a:ext>
                  </a:extLst>
                </a:gridCol>
                <a:gridCol w="1490411">
                  <a:extLst>
                    <a:ext uri="{9D8B030D-6E8A-4147-A177-3AD203B41FA5}">
                      <a16:colId xmlns:a16="http://schemas.microsoft.com/office/drawing/2014/main" val="956117942"/>
                    </a:ext>
                  </a:extLst>
                </a:gridCol>
              </a:tblGrid>
              <a:tr h="688932">
                <a:tc>
                  <a:txBody>
                    <a:bodyPr/>
                    <a:lstStyle/>
                    <a:p>
                      <a:r>
                        <a:rPr lang="en-US" dirty="0"/>
                        <a:t>Armed Constructs</a:t>
                      </a:r>
                    </a:p>
                  </a:txBody>
                  <a:tcPr/>
                </a:tc>
                <a:tc>
                  <a:txBody>
                    <a:bodyPr/>
                    <a:lstStyle/>
                    <a:p>
                      <a:r>
                        <a:rPr lang="en-US" dirty="0"/>
                        <a:t>Produced</a:t>
                      </a:r>
                    </a:p>
                  </a:txBody>
                  <a:tcPr/>
                </a:tc>
                <a:tc>
                  <a:txBody>
                    <a:bodyPr/>
                    <a:lstStyle/>
                    <a:p>
                      <a:r>
                        <a:rPr lang="en-US" dirty="0"/>
                        <a:t> Proof of Concept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Virus Scale Up</a:t>
                      </a:r>
                    </a:p>
                  </a:txBody>
                  <a:tcPr/>
                </a:tc>
                <a:tc>
                  <a:txBody>
                    <a:bodyPr/>
                    <a:lstStyle/>
                    <a:p>
                      <a:pPr algn="ctr"/>
                      <a:r>
                        <a:rPr lang="en-US" dirty="0"/>
                        <a:t>Animal Study</a:t>
                      </a:r>
                    </a:p>
                  </a:txBody>
                  <a:tcPr/>
                </a:tc>
                <a:extLst>
                  <a:ext uri="{0D108BD9-81ED-4DB2-BD59-A6C34878D82A}">
                    <a16:rowId xmlns:a16="http://schemas.microsoft.com/office/drawing/2014/main" val="4278162565"/>
                  </a:ext>
                </a:extLst>
              </a:tr>
              <a:tr h="399143">
                <a:tc>
                  <a:txBody>
                    <a:bodyPr/>
                    <a:lstStyle/>
                    <a:p>
                      <a:r>
                        <a:rPr lang="en-US" dirty="0"/>
                        <a:t>IL2/SVV-001</a:t>
                      </a:r>
                    </a:p>
                  </a:txBody>
                  <a:tcPr/>
                </a:tc>
                <a:tc>
                  <a:txBody>
                    <a:bodyPr/>
                    <a:lstStyle/>
                    <a:p>
                      <a:pPr algn="ctr"/>
                      <a:r>
                        <a:rPr lang="en-US" b="1" dirty="0"/>
                        <a:t>X</a:t>
                      </a:r>
                    </a:p>
                  </a:txBody>
                  <a:tcPr/>
                </a:tc>
                <a:tc>
                  <a:txBody>
                    <a:bodyPr/>
                    <a:lstStyle/>
                    <a:p>
                      <a:pPr algn="ctr"/>
                      <a:r>
                        <a:rPr lang="en-US" b="1" dirty="0"/>
                        <a:t>Sept 21</a:t>
                      </a:r>
                    </a:p>
                  </a:txBody>
                  <a:tcPr/>
                </a:tc>
                <a:tc>
                  <a:txBody>
                    <a:bodyPr/>
                    <a:lstStyle/>
                    <a:p>
                      <a:pPr algn="ctr"/>
                      <a:r>
                        <a:rPr lang="en-US" b="1" dirty="0"/>
                        <a:t>Oct 21</a:t>
                      </a:r>
                    </a:p>
                  </a:txBody>
                  <a:tcPr/>
                </a:tc>
                <a:tc>
                  <a:txBody>
                    <a:bodyPr/>
                    <a:lstStyle/>
                    <a:p>
                      <a:pPr algn="ctr"/>
                      <a:r>
                        <a:rPr lang="en-US" b="1" dirty="0"/>
                        <a:t>Dec 21</a:t>
                      </a:r>
                    </a:p>
                  </a:txBody>
                  <a:tcPr/>
                </a:tc>
                <a:extLst>
                  <a:ext uri="{0D108BD9-81ED-4DB2-BD59-A6C34878D82A}">
                    <a16:rowId xmlns:a16="http://schemas.microsoft.com/office/drawing/2014/main" val="449870917"/>
                  </a:ext>
                </a:extLst>
              </a:tr>
              <a:tr h="399143">
                <a:tc>
                  <a:txBody>
                    <a:bodyPr/>
                    <a:lstStyle/>
                    <a:p>
                      <a:r>
                        <a:rPr lang="en-US" dirty="0"/>
                        <a:t>PD1/SVV-001</a:t>
                      </a:r>
                    </a:p>
                  </a:txBody>
                  <a:tcPr/>
                </a:tc>
                <a:tc>
                  <a:txBody>
                    <a:bodyPr/>
                    <a:lstStyle/>
                    <a:p>
                      <a:pPr algn="ctr"/>
                      <a:r>
                        <a:rPr lang="en-US" b="1" dirty="0"/>
                        <a:t>X</a:t>
                      </a:r>
                    </a:p>
                  </a:txBody>
                  <a:tcPr/>
                </a:tc>
                <a:tc>
                  <a:txBody>
                    <a:bodyPr/>
                    <a:lstStyle/>
                    <a:p>
                      <a:pPr algn="ctr"/>
                      <a:r>
                        <a:rPr lang="en-US" b="1" dirty="0"/>
                        <a:t>Sept 21</a:t>
                      </a:r>
                    </a:p>
                  </a:txBody>
                  <a:tcPr/>
                </a:tc>
                <a:tc>
                  <a:txBody>
                    <a:bodyPr/>
                    <a:lstStyle/>
                    <a:p>
                      <a:pPr algn="ctr"/>
                      <a:r>
                        <a:rPr lang="en-US" b="1" dirty="0"/>
                        <a:t>Oct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Dec 21</a:t>
                      </a:r>
                    </a:p>
                  </a:txBody>
                  <a:tcPr/>
                </a:tc>
                <a:extLst>
                  <a:ext uri="{0D108BD9-81ED-4DB2-BD59-A6C34878D82A}">
                    <a16:rowId xmlns:a16="http://schemas.microsoft.com/office/drawing/2014/main" val="4200295166"/>
                  </a:ext>
                </a:extLst>
              </a:tr>
              <a:tr h="399143">
                <a:tc>
                  <a:txBody>
                    <a:bodyPr/>
                    <a:lstStyle/>
                    <a:p>
                      <a:r>
                        <a:rPr lang="en-US" dirty="0"/>
                        <a:t>CXCL9/SVV-001</a:t>
                      </a:r>
                    </a:p>
                  </a:txBody>
                  <a:tcPr/>
                </a:tc>
                <a:tc>
                  <a:txBody>
                    <a:bodyPr/>
                    <a:lstStyle/>
                    <a:p>
                      <a:pPr algn="ctr"/>
                      <a:r>
                        <a:rPr lang="en-US" b="1" dirty="0"/>
                        <a:t>X</a:t>
                      </a:r>
                    </a:p>
                  </a:txBody>
                  <a:tcPr/>
                </a:tc>
                <a:tc>
                  <a:txBody>
                    <a:bodyPr/>
                    <a:lstStyle/>
                    <a:p>
                      <a:pPr algn="ctr"/>
                      <a:r>
                        <a:rPr lang="en-US" b="1" dirty="0"/>
                        <a:t>Sept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Nov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Jan 22</a:t>
                      </a:r>
                    </a:p>
                  </a:txBody>
                  <a:tcPr/>
                </a:tc>
                <a:extLst>
                  <a:ext uri="{0D108BD9-81ED-4DB2-BD59-A6C34878D82A}">
                    <a16:rowId xmlns:a16="http://schemas.microsoft.com/office/drawing/2014/main" val="565444522"/>
                  </a:ext>
                </a:extLst>
              </a:tr>
              <a:tr h="399143">
                <a:tc>
                  <a:txBody>
                    <a:bodyPr/>
                    <a:lstStyle/>
                    <a:p>
                      <a:r>
                        <a:rPr lang="en-US" dirty="0"/>
                        <a:t>TGF-Beta Decoy/SVV-001</a:t>
                      </a:r>
                    </a:p>
                  </a:txBody>
                  <a:tcPr/>
                </a:tc>
                <a:tc>
                  <a:txBody>
                    <a:bodyPr/>
                    <a:lstStyle/>
                    <a:p>
                      <a:pPr algn="ctr"/>
                      <a:r>
                        <a:rPr lang="en-US" b="1" dirty="0"/>
                        <a:t>X</a:t>
                      </a:r>
                    </a:p>
                  </a:txBody>
                  <a:tcPr/>
                </a:tc>
                <a:tc>
                  <a:txBody>
                    <a:bodyPr/>
                    <a:lstStyle/>
                    <a:p>
                      <a:pPr algn="ctr"/>
                      <a:r>
                        <a:rPr lang="en-US" b="1" dirty="0"/>
                        <a:t>Oct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Dec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Feb 22</a:t>
                      </a:r>
                    </a:p>
                  </a:txBody>
                  <a:tcPr/>
                </a:tc>
                <a:extLst>
                  <a:ext uri="{0D108BD9-81ED-4DB2-BD59-A6C34878D82A}">
                    <a16:rowId xmlns:a16="http://schemas.microsoft.com/office/drawing/2014/main" val="1368621450"/>
                  </a:ext>
                </a:extLst>
              </a:tr>
              <a:tr h="399143">
                <a:tc>
                  <a:txBody>
                    <a:bodyPr/>
                    <a:lstStyle/>
                    <a:p>
                      <a:r>
                        <a:rPr lang="en-US" dirty="0" err="1"/>
                        <a:t>Nitroreductase</a:t>
                      </a:r>
                      <a:r>
                        <a:rPr lang="en-US" dirty="0"/>
                        <a:t>/SVV-001</a:t>
                      </a:r>
                    </a:p>
                  </a:txBody>
                  <a:tcPr/>
                </a:tc>
                <a:tc>
                  <a:txBody>
                    <a:bodyPr/>
                    <a:lstStyle/>
                    <a:p>
                      <a:pPr algn="ctr"/>
                      <a:r>
                        <a:rPr lang="en-US" b="1" dirty="0"/>
                        <a:t>X</a:t>
                      </a:r>
                    </a:p>
                  </a:txBody>
                  <a:tcPr/>
                </a:tc>
                <a:tc>
                  <a:txBody>
                    <a:bodyPr/>
                    <a:lstStyle/>
                    <a:p>
                      <a:pPr algn="ctr"/>
                      <a:r>
                        <a:rPr lang="en-US" b="1" dirty="0"/>
                        <a:t>Oct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Dec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Feb 22</a:t>
                      </a:r>
                    </a:p>
                  </a:txBody>
                  <a:tcPr/>
                </a:tc>
                <a:extLst>
                  <a:ext uri="{0D108BD9-81ED-4DB2-BD59-A6C34878D82A}">
                    <a16:rowId xmlns:a16="http://schemas.microsoft.com/office/drawing/2014/main" val="1363322899"/>
                  </a:ext>
                </a:extLst>
              </a:tr>
              <a:tr h="399143">
                <a:tc>
                  <a:txBody>
                    <a:bodyPr/>
                    <a:lstStyle/>
                    <a:p>
                      <a:r>
                        <a:rPr lang="en-US" dirty="0"/>
                        <a:t>IL2/IL15/ SVV-001</a:t>
                      </a:r>
                    </a:p>
                  </a:txBody>
                  <a:tcPr/>
                </a:tc>
                <a:tc>
                  <a:txBody>
                    <a:bodyPr/>
                    <a:lstStyle/>
                    <a:p>
                      <a:pPr algn="ctr"/>
                      <a:r>
                        <a:rPr lang="en-US" b="1" dirty="0"/>
                        <a:t>X</a:t>
                      </a:r>
                    </a:p>
                  </a:txBody>
                  <a:tcPr/>
                </a:tc>
                <a:tc>
                  <a:txBody>
                    <a:bodyPr/>
                    <a:lstStyle/>
                    <a:p>
                      <a:pPr algn="ctr"/>
                      <a:r>
                        <a:rPr lang="en-US" b="1" dirty="0"/>
                        <a:t>Oct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Dec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Mar 22</a:t>
                      </a:r>
                    </a:p>
                  </a:txBody>
                  <a:tcPr/>
                </a:tc>
                <a:extLst>
                  <a:ext uri="{0D108BD9-81ED-4DB2-BD59-A6C34878D82A}">
                    <a16:rowId xmlns:a16="http://schemas.microsoft.com/office/drawing/2014/main" val="3513999053"/>
                  </a:ext>
                </a:extLst>
              </a:tr>
              <a:tr h="399143">
                <a:tc>
                  <a:txBody>
                    <a:bodyPr/>
                    <a:lstStyle/>
                    <a:p>
                      <a:r>
                        <a:rPr lang="en-US" dirty="0"/>
                        <a:t>Ovalbumin/SVV-001</a:t>
                      </a:r>
                    </a:p>
                  </a:txBody>
                  <a:tcPr/>
                </a:tc>
                <a:tc>
                  <a:txBody>
                    <a:bodyPr/>
                    <a:lstStyle/>
                    <a:p>
                      <a:pPr algn="ctr"/>
                      <a:r>
                        <a:rPr lang="en-US" b="1" dirty="0"/>
                        <a:t>X</a:t>
                      </a:r>
                    </a:p>
                  </a:txBody>
                  <a:tcPr/>
                </a:tc>
                <a:tc>
                  <a:txBody>
                    <a:bodyPr/>
                    <a:lstStyle/>
                    <a:p>
                      <a:pPr algn="ctr"/>
                      <a:r>
                        <a:rPr lang="en-US" b="1" dirty="0"/>
                        <a:t>Oct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Dec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Mar 22</a:t>
                      </a:r>
                    </a:p>
                  </a:txBody>
                  <a:tcPr/>
                </a:tc>
                <a:extLst>
                  <a:ext uri="{0D108BD9-81ED-4DB2-BD59-A6C34878D82A}">
                    <a16:rowId xmlns:a16="http://schemas.microsoft.com/office/drawing/2014/main" val="2203626278"/>
                  </a:ext>
                </a:extLst>
              </a:tr>
              <a:tr h="399143">
                <a:tc>
                  <a:txBody>
                    <a:bodyPr/>
                    <a:lstStyle/>
                    <a:p>
                      <a:r>
                        <a:rPr lang="en-US" dirty="0"/>
                        <a:t>SVV – GFP</a:t>
                      </a:r>
                    </a:p>
                  </a:txBody>
                  <a:tcPr/>
                </a:tc>
                <a:tc>
                  <a:txBody>
                    <a:bodyPr/>
                    <a:lstStyle/>
                    <a:p>
                      <a:pPr algn="ctr"/>
                      <a:r>
                        <a:rPr lang="en-US" b="1" dirty="0"/>
                        <a:t>X</a:t>
                      </a:r>
                    </a:p>
                  </a:txBody>
                  <a:tcPr/>
                </a:tc>
                <a:tc>
                  <a:txBody>
                    <a:bodyPr/>
                    <a:lstStyle/>
                    <a:p>
                      <a:pPr algn="ctr"/>
                      <a:r>
                        <a:rPr lang="en-US" b="1" dirty="0"/>
                        <a:t>X</a:t>
                      </a:r>
                    </a:p>
                  </a:txBody>
                  <a:tcPr/>
                </a:tc>
                <a:tc>
                  <a:txBody>
                    <a:bodyPr/>
                    <a:lstStyle/>
                    <a:p>
                      <a:pPr algn="ctr"/>
                      <a:r>
                        <a:rPr lang="en-US" b="1" dirty="0"/>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2264282305"/>
                  </a:ext>
                </a:extLst>
              </a:tr>
              <a:tr h="399143">
                <a:tc>
                  <a:txBody>
                    <a:bodyPr/>
                    <a:lstStyle/>
                    <a:p>
                      <a:r>
                        <a:rPr lang="en-US" dirty="0"/>
                        <a:t>SVV- </a:t>
                      </a:r>
                      <a:r>
                        <a:rPr lang="en-US" dirty="0" err="1"/>
                        <a:t>MCherry</a:t>
                      </a:r>
                      <a:endParaRPr lang="en-US" dirty="0"/>
                    </a:p>
                  </a:txBody>
                  <a:tcPr/>
                </a:tc>
                <a:tc>
                  <a:txBody>
                    <a:bodyPr/>
                    <a:lstStyle/>
                    <a:p>
                      <a:pPr algn="ctr"/>
                      <a:r>
                        <a:rPr lang="en-US" b="1" dirty="0"/>
                        <a:t>X</a:t>
                      </a:r>
                    </a:p>
                  </a:txBody>
                  <a:tcPr/>
                </a:tc>
                <a:tc>
                  <a:txBody>
                    <a:bodyPr/>
                    <a:lstStyle/>
                    <a:p>
                      <a:pPr algn="ctr"/>
                      <a:r>
                        <a:rPr lang="en-US" b="1" dirty="0"/>
                        <a:t>X</a:t>
                      </a:r>
                    </a:p>
                  </a:txBody>
                  <a:tcPr/>
                </a:tc>
                <a:tc>
                  <a:txBody>
                    <a:bodyPr/>
                    <a:lstStyle/>
                    <a:p>
                      <a:pPr algn="ctr"/>
                      <a:r>
                        <a:rPr lang="en-US" b="1" dirty="0"/>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2795353472"/>
                  </a:ext>
                </a:extLst>
              </a:tr>
            </a:tbl>
          </a:graphicData>
        </a:graphic>
      </p:graphicFrame>
    </p:spTree>
    <p:extLst>
      <p:ext uri="{BB962C8B-B14F-4D97-AF65-F5344CB8AC3E}">
        <p14:creationId xmlns:p14="http://schemas.microsoft.com/office/powerpoint/2010/main" val="233904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5D708AD-952C-445C-A894-2E9062260435}"/>
              </a:ext>
            </a:extLst>
          </p:cNvPr>
          <p:cNvGraphicFramePr/>
          <p:nvPr>
            <p:extLst>
              <p:ext uri="{D42A27DB-BD31-4B8C-83A1-F6EECF244321}">
                <p14:modId xmlns:p14="http://schemas.microsoft.com/office/powerpoint/2010/main" val="2749549593"/>
              </p:ext>
            </p:extLst>
          </p:nvPr>
        </p:nvGraphicFramePr>
        <p:xfrm>
          <a:off x="386349" y="1152150"/>
          <a:ext cx="8120765" cy="5067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5F1DF2FA-3EE3-4926-ACD2-46F27A69B360}"/>
              </a:ext>
            </a:extLst>
          </p:cNvPr>
          <p:cNvSpPr>
            <a:spLocks noGrp="1"/>
          </p:cNvSpPr>
          <p:nvPr>
            <p:ph type="title"/>
          </p:nvPr>
        </p:nvSpPr>
        <p:spPr>
          <a:xfrm>
            <a:off x="0" y="233966"/>
            <a:ext cx="9069453" cy="593725"/>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en-US" b="0" dirty="0">
                <a:effectLst/>
              </a:rPr>
              <a:t>The Value Creation Pathway of SVV-001</a:t>
            </a:r>
          </a:p>
        </p:txBody>
      </p:sp>
      <p:sp>
        <p:nvSpPr>
          <p:cNvPr id="2" name="Arrow: Right 1">
            <a:extLst>
              <a:ext uri="{FF2B5EF4-FFF2-40B4-BE49-F238E27FC236}">
                <a16:creationId xmlns:a16="http://schemas.microsoft.com/office/drawing/2014/main" id="{3C92804F-439F-4A68-9A76-6284E27E39F1}"/>
              </a:ext>
            </a:extLst>
          </p:cNvPr>
          <p:cNvSpPr/>
          <p:nvPr/>
        </p:nvSpPr>
        <p:spPr>
          <a:xfrm>
            <a:off x="386349" y="1443687"/>
            <a:ext cx="8120765" cy="60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DA8D25-C28F-44C1-8FF6-1037DB411CC5}"/>
              </a:ext>
            </a:extLst>
          </p:cNvPr>
          <p:cNvSpPr txBox="1"/>
          <p:nvPr/>
        </p:nvSpPr>
        <p:spPr>
          <a:xfrm>
            <a:off x="378419" y="1562601"/>
            <a:ext cx="3051661" cy="338554"/>
          </a:xfrm>
          <a:prstGeom prst="rect">
            <a:avLst/>
          </a:prstGeom>
          <a:noFill/>
        </p:spPr>
        <p:txBody>
          <a:bodyPr wrap="square" rtlCol="0">
            <a:spAutoFit/>
          </a:bodyPr>
          <a:lstStyle/>
          <a:p>
            <a:r>
              <a:rPr lang="en-US" sz="1600" b="1" dirty="0"/>
              <a:t>Understand SVV-001</a:t>
            </a:r>
          </a:p>
        </p:txBody>
      </p:sp>
      <p:sp>
        <p:nvSpPr>
          <p:cNvPr id="6" name="TextBox 5">
            <a:extLst>
              <a:ext uri="{FF2B5EF4-FFF2-40B4-BE49-F238E27FC236}">
                <a16:creationId xmlns:a16="http://schemas.microsoft.com/office/drawing/2014/main" id="{31020005-C247-4D9D-81B4-A4F3B48BA67D}"/>
              </a:ext>
            </a:extLst>
          </p:cNvPr>
          <p:cNvSpPr txBox="1"/>
          <p:nvPr/>
        </p:nvSpPr>
        <p:spPr>
          <a:xfrm>
            <a:off x="3080621" y="1562601"/>
            <a:ext cx="2732220" cy="338554"/>
          </a:xfrm>
          <a:prstGeom prst="rect">
            <a:avLst/>
          </a:prstGeom>
          <a:noFill/>
        </p:spPr>
        <p:txBody>
          <a:bodyPr wrap="square" rtlCol="0">
            <a:spAutoFit/>
          </a:bodyPr>
          <a:lstStyle/>
          <a:p>
            <a:r>
              <a:rPr lang="en-US" sz="1600" b="1" dirty="0"/>
              <a:t>Expand SVV-001 Uses</a:t>
            </a:r>
          </a:p>
        </p:txBody>
      </p:sp>
      <p:sp>
        <p:nvSpPr>
          <p:cNvPr id="7" name="TextBox 6">
            <a:extLst>
              <a:ext uri="{FF2B5EF4-FFF2-40B4-BE49-F238E27FC236}">
                <a16:creationId xmlns:a16="http://schemas.microsoft.com/office/drawing/2014/main" id="{B2F4B249-4E82-4C05-A3C7-88AA3DE7F286}"/>
              </a:ext>
            </a:extLst>
          </p:cNvPr>
          <p:cNvSpPr txBox="1"/>
          <p:nvPr/>
        </p:nvSpPr>
        <p:spPr>
          <a:xfrm>
            <a:off x="5675443" y="1577990"/>
            <a:ext cx="3294267" cy="338554"/>
          </a:xfrm>
          <a:prstGeom prst="rect">
            <a:avLst/>
          </a:prstGeom>
          <a:noFill/>
        </p:spPr>
        <p:txBody>
          <a:bodyPr wrap="square" rtlCol="0">
            <a:spAutoFit/>
          </a:bodyPr>
          <a:lstStyle/>
          <a:p>
            <a:r>
              <a:rPr lang="en-US" sz="1600" b="1" dirty="0"/>
              <a:t>Expand SVV-001 Patients</a:t>
            </a:r>
          </a:p>
        </p:txBody>
      </p:sp>
    </p:spTree>
    <p:extLst>
      <p:ext uri="{BB962C8B-B14F-4D97-AF65-F5344CB8AC3E}">
        <p14:creationId xmlns:p14="http://schemas.microsoft.com/office/powerpoint/2010/main" val="115749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0" y="-3903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grpSp>
        <p:nvGrpSpPr>
          <p:cNvPr id="3" name="Group 2">
            <a:extLst>
              <a:ext uri="{FF2B5EF4-FFF2-40B4-BE49-F238E27FC236}">
                <a16:creationId xmlns:a16="http://schemas.microsoft.com/office/drawing/2014/main" id="{0E39EE28-948A-4E51-96A2-21F581056D40}"/>
              </a:ext>
            </a:extLst>
          </p:cNvPr>
          <p:cNvGrpSpPr/>
          <p:nvPr/>
        </p:nvGrpSpPr>
        <p:grpSpPr>
          <a:xfrm>
            <a:off x="784953" y="2705052"/>
            <a:ext cx="7561364" cy="2894620"/>
            <a:chOff x="653596" y="161123"/>
            <a:chExt cx="7561364" cy="2894620"/>
          </a:xfrm>
        </p:grpSpPr>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3"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4" cstate="print"/>
            <a:stretch>
              <a:fillRect/>
            </a:stretch>
          </p:blipFill>
          <p:spPr>
            <a:xfrm>
              <a:off x="1121612" y="2062892"/>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5" cstate="print"/>
            <a:stretch>
              <a:fillRect/>
            </a:stretch>
          </p:blipFill>
          <p:spPr>
            <a:xfrm>
              <a:off x="6062067" y="2062892"/>
              <a:ext cx="1457088" cy="986635"/>
            </a:xfrm>
            <a:prstGeom prst="rect">
              <a:avLst/>
            </a:prstGeom>
          </p:spPr>
        </p:pic>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596" y="161123"/>
              <a:ext cx="7561364" cy="1604668"/>
            </a:xfrm>
            <a:prstGeom prst="rect">
              <a:avLst/>
            </a:prstGeom>
          </p:spPr>
        </p:pic>
      </p:grpSp>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20</a:t>
            </a:fld>
            <a:endParaRPr lang="en-US" dirty="0"/>
          </a:p>
        </p:txBody>
      </p:sp>
      <p:sp>
        <p:nvSpPr>
          <p:cNvPr id="4" name="TextBox 3">
            <a:extLst>
              <a:ext uri="{FF2B5EF4-FFF2-40B4-BE49-F238E27FC236}">
                <a16:creationId xmlns:a16="http://schemas.microsoft.com/office/drawing/2014/main" id="{352E9B17-2915-41AF-8CEC-47ADFAEE8C8B}"/>
              </a:ext>
            </a:extLst>
          </p:cNvPr>
          <p:cNvSpPr txBox="1"/>
          <p:nvPr/>
        </p:nvSpPr>
        <p:spPr>
          <a:xfrm>
            <a:off x="457200" y="198364"/>
            <a:ext cx="8216871" cy="3046988"/>
          </a:xfrm>
          <a:prstGeom prst="rect">
            <a:avLst/>
          </a:prstGeom>
          <a:noFill/>
        </p:spPr>
        <p:txBody>
          <a:bodyPr wrap="square" rtlCol="0">
            <a:spAutoFit/>
          </a:bodyPr>
          <a:lstStyle/>
          <a:p>
            <a:pPr algn="ctr"/>
            <a:r>
              <a:rPr lang="en-US" sz="4800" dirty="0">
                <a:solidFill>
                  <a:srgbClr val="011893"/>
                </a:solidFill>
                <a:latin typeface="Eras Medium ITC" panose="020B0602030504020804" pitchFamily="34" charset="0"/>
              </a:rPr>
              <a:t>SVV-001 as Viral Vector Able to Deliver Peptide Pro Drugs to TEM Expressing Cancer Cells</a:t>
            </a:r>
          </a:p>
        </p:txBody>
      </p:sp>
    </p:spTree>
    <p:extLst>
      <p:ext uri="{BB962C8B-B14F-4D97-AF65-F5344CB8AC3E}">
        <p14:creationId xmlns:p14="http://schemas.microsoft.com/office/powerpoint/2010/main" val="8660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C946E-0461-4C7B-9AD7-2A634FFCBC4F}"/>
              </a:ext>
            </a:extLst>
          </p:cNvPr>
          <p:cNvSpPr>
            <a:spLocks noGrp="1"/>
          </p:cNvSpPr>
          <p:nvPr>
            <p:ph idx="1"/>
          </p:nvPr>
        </p:nvSpPr>
        <p:spPr>
          <a:xfrm>
            <a:off x="321880" y="1455730"/>
            <a:ext cx="8229600" cy="4682421"/>
          </a:xfrm>
        </p:spPr>
        <p:txBody>
          <a:bodyPr/>
          <a:lstStyle/>
          <a:p>
            <a:pPr>
              <a:spcAft>
                <a:spcPts val="600"/>
              </a:spcAft>
            </a:pPr>
            <a:r>
              <a:rPr lang="en-US" dirty="0"/>
              <a:t>SVV-001 belongs to a class of viruses called picornaviruses.  </a:t>
            </a:r>
          </a:p>
          <a:p>
            <a:pPr>
              <a:spcAft>
                <a:spcPts val="600"/>
              </a:spcAft>
            </a:pPr>
            <a:r>
              <a:rPr lang="en-US" dirty="0"/>
              <a:t>Picornavirus make virus specific 3C Proteases which are capable to cleaving peptide pro-drugs within the cell</a:t>
            </a:r>
          </a:p>
          <a:p>
            <a:pPr>
              <a:spcAft>
                <a:spcPts val="600"/>
              </a:spcAft>
            </a:pPr>
            <a:r>
              <a:rPr lang="en-US" dirty="0"/>
              <a:t>SVV-001 3C</a:t>
            </a:r>
            <a:r>
              <a:rPr lang="en-US" baseline="30000" dirty="0"/>
              <a:t>pro</a:t>
            </a:r>
            <a:r>
              <a:rPr lang="en-US" dirty="0"/>
              <a:t> is a unique 3C protease to SVV-001.</a:t>
            </a:r>
          </a:p>
          <a:p>
            <a:pPr>
              <a:spcAft>
                <a:spcPts val="600"/>
              </a:spcAft>
            </a:pPr>
            <a:r>
              <a:rPr lang="en-US" dirty="0"/>
              <a:t>Expression of SVV-001 3C</a:t>
            </a:r>
            <a:r>
              <a:rPr lang="en-US" baseline="30000" dirty="0"/>
              <a:t>pro</a:t>
            </a:r>
            <a:r>
              <a:rPr lang="en-US" dirty="0"/>
              <a:t> requires SVV-001 infection to cleave a peptide pro-drug within a TEM8 positive/SVV-001 sensitive tumor</a:t>
            </a:r>
          </a:p>
          <a:p>
            <a:pPr>
              <a:spcAft>
                <a:spcPts val="600"/>
              </a:spcAft>
            </a:pPr>
            <a:r>
              <a:rPr lang="en-US" dirty="0"/>
              <a:t>This high degree of specificity offers a unique vehicle to deliver peptide pro-drugs into TEM8 specific tumors and not to enter normal cells</a:t>
            </a:r>
          </a:p>
        </p:txBody>
      </p:sp>
      <p:sp>
        <p:nvSpPr>
          <p:cNvPr id="4" name="Slide Number Placeholder 3">
            <a:extLst>
              <a:ext uri="{FF2B5EF4-FFF2-40B4-BE49-F238E27FC236}">
                <a16:creationId xmlns:a16="http://schemas.microsoft.com/office/drawing/2014/main" id="{E9E9020E-94FF-4A64-9031-5DB3BB0D487E}"/>
              </a:ext>
            </a:extLst>
          </p:cNvPr>
          <p:cNvSpPr>
            <a:spLocks noGrp="1"/>
          </p:cNvSpPr>
          <p:nvPr>
            <p:ph type="sldNum" sz="quarter" idx="11"/>
          </p:nvPr>
        </p:nvSpPr>
        <p:spPr/>
        <p:txBody>
          <a:bodyPr/>
          <a:lstStyle/>
          <a:p>
            <a:pPr algn="ctr"/>
            <a:fld id="{7F64B6CE-DA5C-0C4D-8557-ACF4BDCBED45}" type="slidenum">
              <a:rPr lang="en-US" smtClean="0"/>
              <a:pPr algn="ctr"/>
              <a:t>21</a:t>
            </a:fld>
            <a:endParaRPr lang="en-US" dirty="0"/>
          </a:p>
        </p:txBody>
      </p:sp>
      <p:sp>
        <p:nvSpPr>
          <p:cNvPr id="7" name="Title 1">
            <a:extLst>
              <a:ext uri="{FF2B5EF4-FFF2-40B4-BE49-F238E27FC236}">
                <a16:creationId xmlns:a16="http://schemas.microsoft.com/office/drawing/2014/main" id="{BA5F91CC-F6C2-426E-B8CD-CDC0762E5741}"/>
              </a:ext>
            </a:extLst>
          </p:cNvPr>
          <p:cNvSpPr>
            <a:spLocks noGrp="1"/>
          </p:cNvSpPr>
          <p:nvPr>
            <p:ph type="title"/>
          </p:nvPr>
        </p:nvSpPr>
        <p:spPr>
          <a:xfrm>
            <a:off x="170090" y="165515"/>
            <a:ext cx="9071697" cy="593725"/>
          </a:xfrm>
        </p:spPr>
        <p:txBody>
          <a:bodyPr/>
          <a:lstStyle/>
          <a:p>
            <a:r>
              <a:rPr lang="en-US" sz="2600" b="0" dirty="0">
                <a:effectLst/>
              </a:rPr>
              <a:t>SVV-001 armed constructs can deliver peptide pro drugs using</a:t>
            </a:r>
            <a:r>
              <a:rPr lang="en-US" sz="2600" dirty="0"/>
              <a:t> </a:t>
            </a:r>
            <a:r>
              <a:rPr lang="en-US" sz="2600" b="0" dirty="0">
                <a:effectLst/>
              </a:rPr>
              <a:t>SVV 3C</a:t>
            </a:r>
            <a:r>
              <a:rPr lang="en-US" sz="2600" b="0" baseline="30000" dirty="0">
                <a:effectLst/>
              </a:rPr>
              <a:t>pro</a:t>
            </a:r>
            <a:r>
              <a:rPr lang="en-US" sz="2600" b="0" dirty="0">
                <a:effectLst/>
              </a:rPr>
              <a:t> protease into TEM8 positive tumors</a:t>
            </a:r>
          </a:p>
        </p:txBody>
      </p:sp>
    </p:spTree>
    <p:extLst>
      <p:ext uri="{BB962C8B-B14F-4D97-AF65-F5344CB8AC3E}">
        <p14:creationId xmlns:p14="http://schemas.microsoft.com/office/powerpoint/2010/main" val="378550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38D8-E22C-4AD4-9137-91109D377948}"/>
              </a:ext>
            </a:extLst>
          </p:cNvPr>
          <p:cNvSpPr>
            <a:spLocks noGrp="1"/>
          </p:cNvSpPr>
          <p:nvPr>
            <p:ph type="title"/>
          </p:nvPr>
        </p:nvSpPr>
        <p:spPr/>
        <p:txBody>
          <a:bodyPr/>
          <a:lstStyle/>
          <a:p>
            <a:r>
              <a:rPr lang="en-US" sz="2800" b="0" dirty="0">
                <a:effectLst/>
              </a:rPr>
              <a:t>Mechanism for using SVV-001 (and SVV-001 3C</a:t>
            </a:r>
            <a:r>
              <a:rPr lang="en-US" sz="2800" b="0" baseline="30000" dirty="0">
                <a:effectLst/>
              </a:rPr>
              <a:t>pro </a:t>
            </a:r>
            <a:r>
              <a:rPr lang="en-US" sz="2800" b="0" dirty="0">
                <a:effectLst/>
              </a:rPr>
              <a:t>) to deliver peptide pro-drugs into TEM8 positive tumors</a:t>
            </a:r>
          </a:p>
        </p:txBody>
      </p:sp>
      <p:sp>
        <p:nvSpPr>
          <p:cNvPr id="4" name="Slide Number Placeholder 3">
            <a:extLst>
              <a:ext uri="{FF2B5EF4-FFF2-40B4-BE49-F238E27FC236}">
                <a16:creationId xmlns:a16="http://schemas.microsoft.com/office/drawing/2014/main" id="{238127A0-37CA-4BB2-B895-8C521E47DF18}"/>
              </a:ext>
            </a:extLst>
          </p:cNvPr>
          <p:cNvSpPr>
            <a:spLocks noGrp="1"/>
          </p:cNvSpPr>
          <p:nvPr>
            <p:ph type="sldNum" sz="quarter" idx="11"/>
          </p:nvPr>
        </p:nvSpPr>
        <p:spPr/>
        <p:txBody>
          <a:bodyPr/>
          <a:lstStyle/>
          <a:p>
            <a:pPr algn="ctr"/>
            <a:fld id="{7F64B6CE-DA5C-0C4D-8557-ACF4BDCBED45}" type="slidenum">
              <a:rPr lang="en-US" smtClean="0"/>
              <a:pPr algn="ctr"/>
              <a:t>22</a:t>
            </a:fld>
            <a:endParaRPr lang="en-US" dirty="0"/>
          </a:p>
        </p:txBody>
      </p:sp>
      <p:pic>
        <p:nvPicPr>
          <p:cNvPr id="5" name="Content Placeholder 4">
            <a:extLst>
              <a:ext uri="{FF2B5EF4-FFF2-40B4-BE49-F238E27FC236}">
                <a16:creationId xmlns:a16="http://schemas.microsoft.com/office/drawing/2014/main" id="{1E913DAF-8AA8-4FCC-81FF-9C85722F3993}"/>
              </a:ext>
            </a:extLst>
          </p:cNvPr>
          <p:cNvPicPr>
            <a:picLocks noGrp="1" noChangeAspect="1"/>
          </p:cNvPicPr>
          <p:nvPr>
            <p:ph idx="1"/>
          </p:nvPr>
        </p:nvPicPr>
        <p:blipFill>
          <a:blip r:embed="rId2"/>
          <a:stretch>
            <a:fillRect/>
          </a:stretch>
        </p:blipFill>
        <p:spPr>
          <a:xfrm>
            <a:off x="929039" y="1384300"/>
            <a:ext cx="7210025" cy="5007930"/>
          </a:xfrm>
          <a:prstGeom prst="rect">
            <a:avLst/>
          </a:prstGeom>
        </p:spPr>
      </p:pic>
    </p:spTree>
    <p:extLst>
      <p:ext uri="{BB962C8B-B14F-4D97-AF65-F5344CB8AC3E}">
        <p14:creationId xmlns:p14="http://schemas.microsoft.com/office/powerpoint/2010/main" val="40304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0" y="-3903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grpSp>
        <p:nvGrpSpPr>
          <p:cNvPr id="3" name="Group 2">
            <a:extLst>
              <a:ext uri="{FF2B5EF4-FFF2-40B4-BE49-F238E27FC236}">
                <a16:creationId xmlns:a16="http://schemas.microsoft.com/office/drawing/2014/main" id="{0E39EE28-948A-4E51-96A2-21F581056D40}"/>
              </a:ext>
            </a:extLst>
          </p:cNvPr>
          <p:cNvGrpSpPr/>
          <p:nvPr/>
        </p:nvGrpSpPr>
        <p:grpSpPr>
          <a:xfrm>
            <a:off x="784953" y="2904003"/>
            <a:ext cx="7561364" cy="2894620"/>
            <a:chOff x="653596" y="161123"/>
            <a:chExt cx="7561364" cy="2894620"/>
          </a:xfrm>
        </p:grpSpPr>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3"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4" cstate="print"/>
            <a:stretch>
              <a:fillRect/>
            </a:stretch>
          </p:blipFill>
          <p:spPr>
            <a:xfrm>
              <a:off x="1121612" y="2062892"/>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5" cstate="print"/>
            <a:stretch>
              <a:fillRect/>
            </a:stretch>
          </p:blipFill>
          <p:spPr>
            <a:xfrm>
              <a:off x="6062067" y="2062892"/>
              <a:ext cx="1457088" cy="986635"/>
            </a:xfrm>
            <a:prstGeom prst="rect">
              <a:avLst/>
            </a:prstGeom>
          </p:spPr>
        </p:pic>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596" y="161123"/>
              <a:ext cx="7561364" cy="1604668"/>
            </a:xfrm>
            <a:prstGeom prst="rect">
              <a:avLst/>
            </a:prstGeom>
          </p:spPr>
        </p:pic>
      </p:grpSp>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23</a:t>
            </a:fld>
            <a:endParaRPr lang="en-US" dirty="0"/>
          </a:p>
        </p:txBody>
      </p:sp>
      <p:sp>
        <p:nvSpPr>
          <p:cNvPr id="4" name="TextBox 3">
            <a:extLst>
              <a:ext uri="{FF2B5EF4-FFF2-40B4-BE49-F238E27FC236}">
                <a16:creationId xmlns:a16="http://schemas.microsoft.com/office/drawing/2014/main" id="{352E9B17-2915-41AF-8CEC-47ADFAEE8C8B}"/>
              </a:ext>
            </a:extLst>
          </p:cNvPr>
          <p:cNvSpPr txBox="1"/>
          <p:nvPr/>
        </p:nvSpPr>
        <p:spPr>
          <a:xfrm>
            <a:off x="457200" y="198364"/>
            <a:ext cx="8216871" cy="3046988"/>
          </a:xfrm>
          <a:prstGeom prst="rect">
            <a:avLst/>
          </a:prstGeom>
          <a:noFill/>
        </p:spPr>
        <p:txBody>
          <a:bodyPr wrap="square" rtlCol="0">
            <a:spAutoFit/>
          </a:bodyPr>
          <a:lstStyle/>
          <a:p>
            <a:pPr algn="ctr"/>
            <a:r>
              <a:rPr lang="en-US" sz="4800" dirty="0">
                <a:solidFill>
                  <a:srgbClr val="011893"/>
                </a:solidFill>
                <a:latin typeface="Eras Medium ITC" panose="020B0602030504020804" pitchFamily="34" charset="0"/>
              </a:rPr>
              <a:t>SVV-001 CLIA Companion Diagnostic to Screen Patients with TEM8 positive/SVV-001 Sensitive Tumors</a:t>
            </a:r>
          </a:p>
        </p:txBody>
      </p:sp>
    </p:spTree>
    <p:extLst>
      <p:ext uri="{BB962C8B-B14F-4D97-AF65-F5344CB8AC3E}">
        <p14:creationId xmlns:p14="http://schemas.microsoft.com/office/powerpoint/2010/main" val="422733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E9020E-94FF-4A64-9031-5DB3BB0D487E}"/>
              </a:ext>
            </a:extLst>
          </p:cNvPr>
          <p:cNvSpPr>
            <a:spLocks noGrp="1"/>
          </p:cNvSpPr>
          <p:nvPr>
            <p:ph type="sldNum" sz="quarter" idx="11"/>
          </p:nvPr>
        </p:nvSpPr>
        <p:spPr/>
        <p:txBody>
          <a:bodyPr/>
          <a:lstStyle/>
          <a:p>
            <a:pPr algn="ctr"/>
            <a:fld id="{7F64B6CE-DA5C-0C4D-8557-ACF4BDCBED45}" type="slidenum">
              <a:rPr lang="en-US" smtClean="0"/>
              <a:pPr algn="ctr"/>
              <a:t>24</a:t>
            </a:fld>
            <a:endParaRPr lang="en-US" dirty="0"/>
          </a:p>
        </p:txBody>
      </p:sp>
      <p:sp>
        <p:nvSpPr>
          <p:cNvPr id="7" name="Title 1">
            <a:extLst>
              <a:ext uri="{FF2B5EF4-FFF2-40B4-BE49-F238E27FC236}">
                <a16:creationId xmlns:a16="http://schemas.microsoft.com/office/drawing/2014/main" id="{BA5F91CC-F6C2-426E-B8CD-CDC0762E5741}"/>
              </a:ext>
            </a:extLst>
          </p:cNvPr>
          <p:cNvSpPr>
            <a:spLocks noGrp="1"/>
          </p:cNvSpPr>
          <p:nvPr>
            <p:ph type="title"/>
          </p:nvPr>
        </p:nvSpPr>
        <p:spPr>
          <a:xfrm>
            <a:off x="14240" y="239602"/>
            <a:ext cx="9356977" cy="593725"/>
          </a:xfrm>
        </p:spPr>
        <p:txBody>
          <a:bodyPr/>
          <a:lstStyle/>
          <a:p>
            <a:r>
              <a:rPr lang="en-US" sz="2400" b="0" dirty="0">
                <a:effectLst/>
              </a:rPr>
              <a:t>The SVV Patient Screening Assay (TEM8) can be performed on FFPE Tumor Blocks with a high degree of predictive accuracy</a:t>
            </a:r>
          </a:p>
        </p:txBody>
      </p:sp>
      <p:sp>
        <p:nvSpPr>
          <p:cNvPr id="2" name="TextBox 1">
            <a:extLst>
              <a:ext uri="{FF2B5EF4-FFF2-40B4-BE49-F238E27FC236}">
                <a16:creationId xmlns:a16="http://schemas.microsoft.com/office/drawing/2014/main" id="{08764E8B-C2FF-404B-8875-48EBF802B514}"/>
              </a:ext>
            </a:extLst>
          </p:cNvPr>
          <p:cNvSpPr txBox="1"/>
          <p:nvPr/>
        </p:nvSpPr>
        <p:spPr>
          <a:xfrm>
            <a:off x="174857" y="1273608"/>
            <a:ext cx="82296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2"/>
                </a:solidFill>
              </a:rPr>
              <a:t>The SVV Patient Screening Assay for TEM8 is an Eight Gene set that can be used to screen FFPE Tumor Blocks for TEM8 expression</a:t>
            </a:r>
          </a:p>
          <a:p>
            <a:pPr marL="285750" indent="-285750">
              <a:buFont typeface="Arial" panose="020B0604020202020204" pitchFamily="34" charset="0"/>
              <a:buChar char="•"/>
            </a:pPr>
            <a:endParaRPr lang="en-US" sz="2000" dirty="0">
              <a:solidFill>
                <a:schemeClr val="accent2"/>
              </a:solidFill>
            </a:endParaRPr>
          </a:p>
          <a:p>
            <a:pPr marL="285750" indent="-285750">
              <a:buFont typeface="Arial" panose="020B0604020202020204" pitchFamily="34" charset="0"/>
              <a:buChar char="•"/>
            </a:pPr>
            <a:r>
              <a:rPr lang="en-US" sz="2000" dirty="0">
                <a:solidFill>
                  <a:schemeClr val="accent2"/>
                </a:solidFill>
              </a:rPr>
              <a:t>The SVV Patient Screening Assay has a high degree of predictive accuracy, sensitivity  and specificity on par with other cancer screening assays like ER, PR and Her2 Neu.</a:t>
            </a:r>
          </a:p>
          <a:p>
            <a:pPr marL="285750" indent="-285750">
              <a:buFont typeface="Arial" panose="020B0604020202020204" pitchFamily="34" charset="0"/>
              <a:buChar char="•"/>
            </a:pPr>
            <a:endParaRPr lang="en-US" sz="2000" dirty="0">
              <a:solidFill>
                <a:schemeClr val="accent2"/>
              </a:solidFill>
            </a:endParaRPr>
          </a:p>
          <a:p>
            <a:pPr marL="285750" indent="-285750">
              <a:buFont typeface="Arial" panose="020B0604020202020204" pitchFamily="34" charset="0"/>
              <a:buChar char="•"/>
            </a:pPr>
            <a:r>
              <a:rPr lang="en-US" sz="2000" dirty="0">
                <a:solidFill>
                  <a:schemeClr val="accent2"/>
                </a:solidFill>
              </a:rPr>
              <a:t>The SVV Patient Screening Assay can be conducted in any CLIA laboratory to screen FFPE tumor blocks for TEM8 expression</a:t>
            </a:r>
          </a:p>
          <a:p>
            <a:pPr marL="285750" indent="-285750">
              <a:buFont typeface="Arial" panose="020B0604020202020204" pitchFamily="34" charset="0"/>
              <a:buChar char="•"/>
            </a:pPr>
            <a:endParaRPr lang="en-US" sz="2000" dirty="0">
              <a:solidFill>
                <a:schemeClr val="accent2"/>
              </a:solidFill>
            </a:endParaRPr>
          </a:p>
          <a:p>
            <a:pPr marL="285750" indent="-285750">
              <a:buFont typeface="Arial" panose="020B0604020202020204" pitchFamily="34" charset="0"/>
              <a:buChar char="•"/>
            </a:pPr>
            <a:endParaRPr lang="en-US" sz="2000" dirty="0">
              <a:solidFill>
                <a:schemeClr val="accent2"/>
              </a:solidFill>
            </a:endParaRPr>
          </a:p>
        </p:txBody>
      </p:sp>
      <p:graphicFrame>
        <p:nvGraphicFramePr>
          <p:cNvPr id="5" name="Table 4">
            <a:extLst>
              <a:ext uri="{FF2B5EF4-FFF2-40B4-BE49-F238E27FC236}">
                <a16:creationId xmlns:a16="http://schemas.microsoft.com/office/drawing/2014/main" id="{1E8932C9-47A4-4626-BA24-EA917DC3C1E3}"/>
              </a:ext>
            </a:extLst>
          </p:cNvPr>
          <p:cNvGraphicFramePr>
            <a:graphicFrameLocks noGrp="1"/>
          </p:cNvGraphicFramePr>
          <p:nvPr>
            <p:extLst>
              <p:ext uri="{D42A27DB-BD31-4B8C-83A1-F6EECF244321}">
                <p14:modId xmlns:p14="http://schemas.microsoft.com/office/powerpoint/2010/main" val="1013906864"/>
              </p:ext>
            </p:extLst>
          </p:nvPr>
        </p:nvGraphicFramePr>
        <p:xfrm>
          <a:off x="701355" y="4883988"/>
          <a:ext cx="6982341" cy="1204986"/>
        </p:xfrm>
        <a:graphic>
          <a:graphicData uri="http://schemas.openxmlformats.org/drawingml/2006/table">
            <a:tbl>
              <a:tblPr>
                <a:tableStyleId>{5C22544A-7EE6-4342-B048-85BDC9FD1C3A}</a:tableStyleId>
              </a:tblPr>
              <a:tblGrid>
                <a:gridCol w="1488567">
                  <a:extLst>
                    <a:ext uri="{9D8B030D-6E8A-4147-A177-3AD203B41FA5}">
                      <a16:colId xmlns:a16="http://schemas.microsoft.com/office/drawing/2014/main" val="4162082913"/>
                    </a:ext>
                  </a:extLst>
                </a:gridCol>
                <a:gridCol w="1381475">
                  <a:extLst>
                    <a:ext uri="{9D8B030D-6E8A-4147-A177-3AD203B41FA5}">
                      <a16:colId xmlns:a16="http://schemas.microsoft.com/office/drawing/2014/main" val="3037464671"/>
                    </a:ext>
                  </a:extLst>
                </a:gridCol>
                <a:gridCol w="1488567">
                  <a:extLst>
                    <a:ext uri="{9D8B030D-6E8A-4147-A177-3AD203B41FA5}">
                      <a16:colId xmlns:a16="http://schemas.microsoft.com/office/drawing/2014/main" val="2341746453"/>
                    </a:ext>
                  </a:extLst>
                </a:gridCol>
                <a:gridCol w="1242257">
                  <a:extLst>
                    <a:ext uri="{9D8B030D-6E8A-4147-A177-3AD203B41FA5}">
                      <a16:colId xmlns:a16="http://schemas.microsoft.com/office/drawing/2014/main" val="349899387"/>
                    </a:ext>
                  </a:extLst>
                </a:gridCol>
                <a:gridCol w="1381475">
                  <a:extLst>
                    <a:ext uri="{9D8B030D-6E8A-4147-A177-3AD203B41FA5}">
                      <a16:colId xmlns:a16="http://schemas.microsoft.com/office/drawing/2014/main" val="879512498"/>
                    </a:ext>
                  </a:extLst>
                </a:gridCol>
              </a:tblGrid>
              <a:tr h="767734">
                <a:tc>
                  <a:txBody>
                    <a:bodyPr/>
                    <a:lstStyle/>
                    <a:p>
                      <a:pPr algn="ctr" fontAlgn="ctr"/>
                      <a:r>
                        <a:rPr lang="en-US" sz="1600" b="1" u="none" strike="noStrike" dirty="0">
                          <a:solidFill>
                            <a:srgbClr val="FF0000"/>
                          </a:solidFill>
                          <a:effectLst/>
                        </a:rPr>
                        <a:t>Predication Accuracy</a:t>
                      </a:r>
                      <a:endParaRPr lang="en-US" sz="1600" b="1"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solidFill>
                            <a:srgbClr val="FF0000"/>
                          </a:solidFill>
                          <a:effectLst/>
                        </a:rPr>
                        <a:t>Sensitivity</a:t>
                      </a:r>
                      <a:endParaRPr lang="en-US" sz="1600" b="1"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solidFill>
                            <a:srgbClr val="FF0000"/>
                          </a:solidFill>
                          <a:effectLst/>
                        </a:rPr>
                        <a:t>Specificity</a:t>
                      </a:r>
                      <a:endParaRPr lang="en-US" sz="1600" b="1"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solidFill>
                            <a:srgbClr val="FF0000"/>
                          </a:solidFill>
                          <a:effectLst/>
                        </a:rPr>
                        <a:t>Positive Predictive Value </a:t>
                      </a:r>
                      <a:endParaRPr lang="en-US" sz="1600" b="1"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rgbClr val="FF0000"/>
                          </a:solidFill>
                          <a:effectLst/>
                        </a:rPr>
                        <a:t>Negative Predictive Value </a:t>
                      </a:r>
                      <a:endParaRPr lang="en-US" sz="1600" b="1"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436073"/>
                  </a:ext>
                </a:extLst>
              </a:tr>
              <a:tr h="437252">
                <a:tc>
                  <a:txBody>
                    <a:bodyPr/>
                    <a:lstStyle/>
                    <a:p>
                      <a:pPr algn="ctr" fontAlgn="ctr"/>
                      <a:r>
                        <a:rPr lang="en-US" sz="1400" u="none" strike="noStrike" dirty="0">
                          <a:solidFill>
                            <a:srgbClr val="FF0000"/>
                          </a:solidFill>
                          <a:effectLst/>
                        </a:rPr>
                        <a:t>86</a:t>
                      </a:r>
                      <a:endParaRPr lang="en-US" sz="14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solidFill>
                            <a:srgbClr val="FF0000"/>
                          </a:solidFill>
                          <a:effectLst/>
                        </a:rPr>
                        <a:t>92</a:t>
                      </a:r>
                      <a:endParaRPr lang="en-US" sz="1400" b="0" i="0" u="none" strike="noStrike">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solidFill>
                            <a:srgbClr val="FF0000"/>
                          </a:solidFill>
                          <a:effectLst/>
                        </a:rPr>
                        <a:t>74</a:t>
                      </a:r>
                      <a:endParaRPr lang="en-US" sz="14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solidFill>
                            <a:srgbClr val="FF0000"/>
                          </a:solidFill>
                          <a:effectLst/>
                        </a:rPr>
                        <a:t>88</a:t>
                      </a:r>
                      <a:endParaRPr lang="en-US" sz="14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solidFill>
                            <a:srgbClr val="FF0000"/>
                          </a:solidFill>
                          <a:effectLst/>
                        </a:rPr>
                        <a:t>81</a:t>
                      </a:r>
                      <a:endParaRPr lang="en-US" sz="14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52216"/>
                  </a:ext>
                </a:extLst>
              </a:tr>
            </a:tbl>
          </a:graphicData>
        </a:graphic>
      </p:graphicFrame>
    </p:spTree>
    <p:extLst>
      <p:ext uri="{BB962C8B-B14F-4D97-AF65-F5344CB8AC3E}">
        <p14:creationId xmlns:p14="http://schemas.microsoft.com/office/powerpoint/2010/main" val="273783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3523D08-D677-402C-B99D-28F431F149A4}"/>
              </a:ext>
            </a:extLst>
          </p:cNvPr>
          <p:cNvSpPr>
            <a:spLocks noGrp="1"/>
          </p:cNvSpPr>
          <p:nvPr>
            <p:ph type="body" idx="1"/>
          </p:nvPr>
        </p:nvSpPr>
        <p:spPr>
          <a:xfrm>
            <a:off x="290272" y="1695587"/>
            <a:ext cx="3709679" cy="444277"/>
          </a:xfrm>
        </p:spPr>
        <p:txBody>
          <a:bodyPr>
            <a:normAutofit fontScale="55000" lnSpcReduction="20000"/>
          </a:bodyPr>
          <a:lstStyle/>
          <a:p>
            <a:pPr algn="ctr"/>
            <a:r>
              <a:rPr lang="en-US" dirty="0"/>
              <a:t>TEM8 Expression is High in All Sarcoma Samples</a:t>
            </a:r>
          </a:p>
        </p:txBody>
      </p:sp>
      <p:pic>
        <p:nvPicPr>
          <p:cNvPr id="17" name="Content Placeholder 16">
            <a:extLst>
              <a:ext uri="{FF2B5EF4-FFF2-40B4-BE49-F238E27FC236}">
                <a16:creationId xmlns:a16="http://schemas.microsoft.com/office/drawing/2014/main" id="{DD79A7B7-6A17-4E76-B2B1-DEA0F4C6219C}"/>
              </a:ext>
            </a:extLst>
          </p:cNvPr>
          <p:cNvPicPr>
            <a:picLocks noGrp="1" noChangeAspect="1"/>
          </p:cNvPicPr>
          <p:nvPr>
            <p:ph sz="half" idx="2"/>
          </p:nvPr>
        </p:nvPicPr>
        <p:blipFill>
          <a:blip r:embed="rId2"/>
          <a:stretch>
            <a:fillRect/>
          </a:stretch>
        </p:blipFill>
        <p:spPr>
          <a:xfrm>
            <a:off x="507697" y="2163868"/>
            <a:ext cx="3433870" cy="2062151"/>
          </a:xfrm>
          <a:prstGeom prst="rect">
            <a:avLst/>
          </a:prstGeom>
          <a:ln>
            <a:solidFill>
              <a:schemeClr val="tx1"/>
            </a:solidFill>
          </a:ln>
        </p:spPr>
      </p:pic>
      <p:sp>
        <p:nvSpPr>
          <p:cNvPr id="13" name="Text Placeholder 12">
            <a:extLst>
              <a:ext uri="{FF2B5EF4-FFF2-40B4-BE49-F238E27FC236}">
                <a16:creationId xmlns:a16="http://schemas.microsoft.com/office/drawing/2014/main" id="{89C0175A-603C-4853-A553-D61E35629F47}"/>
              </a:ext>
            </a:extLst>
          </p:cNvPr>
          <p:cNvSpPr>
            <a:spLocks noGrp="1"/>
          </p:cNvSpPr>
          <p:nvPr>
            <p:ph type="body" sz="quarter" idx="3"/>
          </p:nvPr>
        </p:nvSpPr>
        <p:spPr>
          <a:xfrm>
            <a:off x="4312830" y="1080982"/>
            <a:ext cx="4206240" cy="477735"/>
          </a:xfrm>
        </p:spPr>
        <p:txBody>
          <a:bodyPr>
            <a:normAutofit fontScale="62500" lnSpcReduction="20000"/>
          </a:bodyPr>
          <a:lstStyle/>
          <a:p>
            <a:pPr algn="ctr"/>
            <a:r>
              <a:rPr lang="en-US" dirty="0"/>
              <a:t>Probability of SVV-sensitivity of 265 sarcoma tumors</a:t>
            </a:r>
          </a:p>
        </p:txBody>
      </p:sp>
      <p:pic>
        <p:nvPicPr>
          <p:cNvPr id="16" name="Content Placeholder 15">
            <a:extLst>
              <a:ext uri="{FF2B5EF4-FFF2-40B4-BE49-F238E27FC236}">
                <a16:creationId xmlns:a16="http://schemas.microsoft.com/office/drawing/2014/main" id="{EA49DA6A-D5E9-4040-953D-0B5CCB3C94AB}"/>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6435" t="10864" r="43417" b="10422"/>
          <a:stretch/>
        </p:blipFill>
        <p:spPr>
          <a:xfrm>
            <a:off x="5130631" y="1475617"/>
            <a:ext cx="3150598" cy="2611523"/>
          </a:xfrm>
        </p:spPr>
      </p:pic>
      <p:sp>
        <p:nvSpPr>
          <p:cNvPr id="18" name="Title 17">
            <a:extLst>
              <a:ext uri="{FF2B5EF4-FFF2-40B4-BE49-F238E27FC236}">
                <a16:creationId xmlns:a16="http://schemas.microsoft.com/office/drawing/2014/main" id="{48502F94-369C-4515-9732-302FBE56B96E}"/>
              </a:ext>
            </a:extLst>
          </p:cNvPr>
          <p:cNvSpPr>
            <a:spLocks noGrp="1"/>
          </p:cNvSpPr>
          <p:nvPr>
            <p:ph type="title"/>
          </p:nvPr>
        </p:nvSpPr>
        <p:spPr>
          <a:xfrm>
            <a:off x="0" y="449713"/>
            <a:ext cx="8648840" cy="190794"/>
          </a:xfrm>
        </p:spPr>
        <p:txBody>
          <a:bodyPr>
            <a:normAutofit fontScale="90000"/>
          </a:bodyPr>
          <a:lstStyle/>
          <a:p>
            <a:r>
              <a:rPr lang="en-US" sz="2700" b="0" dirty="0">
                <a:solidFill>
                  <a:schemeClr val="accent6"/>
                </a:solidFill>
                <a:effectLst/>
              </a:rPr>
              <a:t>Using the SVV Patient Screening Assay, it was possible to determine TEM8 was highly expressed in 94% of sarcoma tumors screened</a:t>
            </a:r>
          </a:p>
        </p:txBody>
      </p:sp>
      <p:graphicFrame>
        <p:nvGraphicFramePr>
          <p:cNvPr id="7" name="Table 7">
            <a:extLst>
              <a:ext uri="{FF2B5EF4-FFF2-40B4-BE49-F238E27FC236}">
                <a16:creationId xmlns:a16="http://schemas.microsoft.com/office/drawing/2014/main" id="{03240B5F-A748-4629-B0BA-96FF241D8725}"/>
              </a:ext>
            </a:extLst>
          </p:cNvPr>
          <p:cNvGraphicFramePr>
            <a:graphicFrameLocks noGrp="1"/>
          </p:cNvGraphicFramePr>
          <p:nvPr>
            <p:extLst>
              <p:ext uri="{D42A27DB-BD31-4B8C-83A1-F6EECF244321}">
                <p14:modId xmlns:p14="http://schemas.microsoft.com/office/powerpoint/2010/main" val="3909613304"/>
              </p:ext>
            </p:extLst>
          </p:nvPr>
        </p:nvGraphicFramePr>
        <p:xfrm>
          <a:off x="4227590" y="4004039"/>
          <a:ext cx="4708801" cy="1836420"/>
        </p:xfrm>
        <a:graphic>
          <a:graphicData uri="http://schemas.openxmlformats.org/drawingml/2006/table">
            <a:tbl>
              <a:tblPr firstRow="1" bandRow="1">
                <a:tableStyleId>{5C22544A-7EE6-4342-B048-85BDC9FD1C3A}</a:tableStyleId>
              </a:tblPr>
              <a:tblGrid>
                <a:gridCol w="1035059">
                  <a:extLst>
                    <a:ext uri="{9D8B030D-6E8A-4147-A177-3AD203B41FA5}">
                      <a16:colId xmlns:a16="http://schemas.microsoft.com/office/drawing/2014/main" val="4141873192"/>
                    </a:ext>
                  </a:extLst>
                </a:gridCol>
                <a:gridCol w="2566901">
                  <a:extLst>
                    <a:ext uri="{9D8B030D-6E8A-4147-A177-3AD203B41FA5}">
                      <a16:colId xmlns:a16="http://schemas.microsoft.com/office/drawing/2014/main" val="4125420746"/>
                    </a:ext>
                  </a:extLst>
                </a:gridCol>
                <a:gridCol w="1106841">
                  <a:extLst>
                    <a:ext uri="{9D8B030D-6E8A-4147-A177-3AD203B41FA5}">
                      <a16:colId xmlns:a16="http://schemas.microsoft.com/office/drawing/2014/main" val="4216620985"/>
                    </a:ext>
                  </a:extLst>
                </a:gridCol>
              </a:tblGrid>
              <a:tr h="480060">
                <a:tc>
                  <a:txBody>
                    <a:bodyPr/>
                    <a:lstStyle/>
                    <a:p>
                      <a:r>
                        <a:rPr lang="en-US" sz="1400" dirty="0">
                          <a:solidFill>
                            <a:schemeClr val="tx1"/>
                          </a:solidFill>
                        </a:rPr>
                        <a:t>Code</a:t>
                      </a:r>
                    </a:p>
                  </a:txBody>
                  <a:tcPr marL="68580" marR="68580" marT="34290" marB="34290"/>
                </a:tc>
                <a:tc>
                  <a:txBody>
                    <a:bodyPr/>
                    <a:lstStyle/>
                    <a:p>
                      <a:r>
                        <a:rPr lang="en-US" sz="1400" dirty="0">
                          <a:solidFill>
                            <a:schemeClr val="tx1"/>
                          </a:solidFill>
                        </a:rPr>
                        <a:t>Probability of SVV-Sensitivity</a:t>
                      </a:r>
                    </a:p>
                  </a:txBody>
                  <a:tcPr marL="68580" marR="68580" marT="34290" marB="34290"/>
                </a:tc>
                <a:tc>
                  <a:txBody>
                    <a:bodyPr/>
                    <a:lstStyle/>
                    <a:p>
                      <a:r>
                        <a:rPr lang="en-US" sz="1400" dirty="0">
                          <a:solidFill>
                            <a:schemeClr val="tx1"/>
                          </a:solidFill>
                        </a:rPr>
                        <a:t># positive tumors</a:t>
                      </a:r>
                    </a:p>
                  </a:txBody>
                  <a:tcPr marL="68580" marR="68580" marT="34290" marB="34290"/>
                </a:tc>
                <a:extLst>
                  <a:ext uri="{0D108BD9-81ED-4DB2-BD59-A6C34878D82A}">
                    <a16:rowId xmlns:a16="http://schemas.microsoft.com/office/drawing/2014/main" val="2516798157"/>
                  </a:ext>
                </a:extLst>
              </a:tr>
              <a:tr h="274320">
                <a:tc>
                  <a:txBody>
                    <a:bodyPr/>
                    <a:lstStyle/>
                    <a:p>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Equal to 1</a:t>
                      </a:r>
                    </a:p>
                  </a:txBody>
                  <a:tcPr marL="68580" marR="68580" marT="34290" marB="34290"/>
                </a:tc>
                <a:tc>
                  <a:txBody>
                    <a:bodyPr/>
                    <a:lstStyle/>
                    <a:p>
                      <a:pPr algn="ctr"/>
                      <a:r>
                        <a:rPr lang="en-US" sz="1400" dirty="0"/>
                        <a:t>2</a:t>
                      </a:r>
                    </a:p>
                  </a:txBody>
                  <a:tcPr marL="68580" marR="68580" marT="34290" marB="34290"/>
                </a:tc>
                <a:extLst>
                  <a:ext uri="{0D108BD9-81ED-4DB2-BD59-A6C34878D82A}">
                    <a16:rowId xmlns:a16="http://schemas.microsoft.com/office/drawing/2014/main" val="369473314"/>
                  </a:ext>
                </a:extLst>
              </a:tr>
              <a:tr h="480060">
                <a:tc>
                  <a:txBody>
                    <a:bodyPr/>
                    <a:lstStyle/>
                    <a:p>
                      <a:endParaRPr lang="en-US" sz="1400"/>
                    </a:p>
                  </a:txBody>
                  <a:tcPr marL="68580" marR="68580" marT="34290" marB="34290"/>
                </a:tc>
                <a:tc>
                  <a:txBody>
                    <a:bodyPr/>
                    <a:lstStyle/>
                    <a:p>
                      <a:r>
                        <a:rPr lang="en-US" sz="1400" dirty="0"/>
                        <a:t>Greater than 0.75 and less than 1</a:t>
                      </a:r>
                    </a:p>
                  </a:txBody>
                  <a:tcPr marL="68580" marR="68580" marT="34290" marB="34290"/>
                </a:tc>
                <a:tc>
                  <a:txBody>
                    <a:bodyPr/>
                    <a:lstStyle/>
                    <a:p>
                      <a:pPr algn="ctr"/>
                      <a:r>
                        <a:rPr lang="en-US" sz="1400" dirty="0"/>
                        <a:t>249 (94%)</a:t>
                      </a:r>
                    </a:p>
                  </a:txBody>
                  <a:tcPr marL="68580" marR="68580" marT="34290" marB="34290"/>
                </a:tc>
                <a:extLst>
                  <a:ext uri="{0D108BD9-81ED-4DB2-BD59-A6C34878D82A}">
                    <a16:rowId xmlns:a16="http://schemas.microsoft.com/office/drawing/2014/main" val="3747792824"/>
                  </a:ext>
                </a:extLst>
              </a:tr>
              <a:tr h="274320">
                <a:tc>
                  <a:txBody>
                    <a:bodyPr/>
                    <a:lstStyle/>
                    <a:p>
                      <a:endParaRPr lang="en-US" sz="1400"/>
                    </a:p>
                  </a:txBody>
                  <a:tcPr marL="68580" marR="68580" marT="34290" marB="34290"/>
                </a:tc>
                <a:tc>
                  <a:txBody>
                    <a:bodyPr/>
                    <a:lstStyle/>
                    <a:p>
                      <a:r>
                        <a:rPr lang="en-US" sz="1400" dirty="0"/>
                        <a:t>Between 0.5 – 0.75</a:t>
                      </a:r>
                    </a:p>
                  </a:txBody>
                  <a:tcPr marL="68580" marR="68580" marT="34290" marB="34290"/>
                </a:tc>
                <a:tc>
                  <a:txBody>
                    <a:bodyPr/>
                    <a:lstStyle/>
                    <a:p>
                      <a:pPr algn="ctr"/>
                      <a:r>
                        <a:rPr lang="en-US" sz="1400" dirty="0"/>
                        <a:t>9</a:t>
                      </a:r>
                    </a:p>
                  </a:txBody>
                  <a:tcPr marL="68580" marR="68580" marT="34290" marB="34290"/>
                </a:tc>
                <a:extLst>
                  <a:ext uri="{0D108BD9-81ED-4DB2-BD59-A6C34878D82A}">
                    <a16:rowId xmlns:a16="http://schemas.microsoft.com/office/drawing/2014/main" val="2105378700"/>
                  </a:ext>
                </a:extLst>
              </a:tr>
              <a:tr h="274320">
                <a:tc>
                  <a:txBody>
                    <a:bodyPr/>
                    <a:lstStyle/>
                    <a:p>
                      <a:endParaRPr lang="en-US" sz="1400"/>
                    </a:p>
                  </a:txBody>
                  <a:tcPr marL="68580" marR="68580" marT="34290" marB="34290"/>
                </a:tc>
                <a:tc>
                  <a:txBody>
                    <a:bodyPr/>
                    <a:lstStyle/>
                    <a:p>
                      <a:r>
                        <a:rPr lang="en-US" sz="1400" dirty="0"/>
                        <a:t>Less than 0.5</a:t>
                      </a:r>
                    </a:p>
                  </a:txBody>
                  <a:tcPr marL="68580" marR="68580" marT="34290" marB="34290"/>
                </a:tc>
                <a:tc>
                  <a:txBody>
                    <a:bodyPr/>
                    <a:lstStyle/>
                    <a:p>
                      <a:pPr algn="ctr"/>
                      <a:r>
                        <a:rPr lang="en-US" sz="1400" dirty="0"/>
                        <a:t>5</a:t>
                      </a:r>
                    </a:p>
                  </a:txBody>
                  <a:tcPr marL="68580" marR="68580" marT="34290" marB="34290"/>
                </a:tc>
                <a:extLst>
                  <a:ext uri="{0D108BD9-81ED-4DB2-BD59-A6C34878D82A}">
                    <a16:rowId xmlns:a16="http://schemas.microsoft.com/office/drawing/2014/main" val="3044379517"/>
                  </a:ext>
                </a:extLst>
              </a:tr>
            </a:tbl>
          </a:graphicData>
        </a:graphic>
      </p:graphicFrame>
      <p:grpSp>
        <p:nvGrpSpPr>
          <p:cNvPr id="8" name="Group 7">
            <a:extLst>
              <a:ext uri="{FF2B5EF4-FFF2-40B4-BE49-F238E27FC236}">
                <a16:creationId xmlns:a16="http://schemas.microsoft.com/office/drawing/2014/main" id="{F5E72A7A-2F53-45D9-AF34-7D48AA37EDFC}"/>
              </a:ext>
            </a:extLst>
          </p:cNvPr>
          <p:cNvGrpSpPr/>
          <p:nvPr/>
        </p:nvGrpSpPr>
        <p:grpSpPr>
          <a:xfrm>
            <a:off x="4537161" y="4584887"/>
            <a:ext cx="385980" cy="1214828"/>
            <a:chOff x="11454427" y="3335160"/>
            <a:chExt cx="273248" cy="1389240"/>
          </a:xfrm>
        </p:grpSpPr>
        <p:sp>
          <p:nvSpPr>
            <p:cNvPr id="2" name="Rectangle 1">
              <a:extLst>
                <a:ext uri="{FF2B5EF4-FFF2-40B4-BE49-F238E27FC236}">
                  <a16:creationId xmlns:a16="http://schemas.microsoft.com/office/drawing/2014/main" id="{3146ADAA-CB1C-42D5-A0F6-FA715ABAAA93}"/>
                </a:ext>
              </a:extLst>
            </p:cNvPr>
            <p:cNvSpPr/>
            <p:nvPr/>
          </p:nvSpPr>
          <p:spPr>
            <a:xfrm>
              <a:off x="11454427" y="3335160"/>
              <a:ext cx="258182" cy="202223"/>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FAF390-F997-49EF-86C1-D0E282264D55}"/>
                </a:ext>
              </a:extLst>
            </p:cNvPr>
            <p:cNvSpPr/>
            <p:nvPr/>
          </p:nvSpPr>
          <p:spPr>
            <a:xfrm>
              <a:off x="11469492" y="3720957"/>
              <a:ext cx="258182" cy="20222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BF0B70-CE90-47BB-A100-1D6AC681B293}"/>
                </a:ext>
              </a:extLst>
            </p:cNvPr>
            <p:cNvSpPr/>
            <p:nvPr/>
          </p:nvSpPr>
          <p:spPr>
            <a:xfrm>
              <a:off x="11469492" y="4106754"/>
              <a:ext cx="258182" cy="20222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D61B0F-5C81-4370-9F54-1C5135A90659}"/>
                </a:ext>
              </a:extLst>
            </p:cNvPr>
            <p:cNvSpPr/>
            <p:nvPr/>
          </p:nvSpPr>
          <p:spPr>
            <a:xfrm>
              <a:off x="11454427" y="4471662"/>
              <a:ext cx="273248" cy="25273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9087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A361-B000-4AF3-A9AC-8051CCD8105B}"/>
              </a:ext>
            </a:extLst>
          </p:cNvPr>
          <p:cNvSpPr>
            <a:spLocks noGrp="1"/>
          </p:cNvSpPr>
          <p:nvPr>
            <p:ph type="title"/>
          </p:nvPr>
        </p:nvSpPr>
        <p:spPr>
          <a:xfrm>
            <a:off x="94195" y="165515"/>
            <a:ext cx="8955610" cy="593725"/>
          </a:xfrm>
        </p:spPr>
        <p:txBody>
          <a:bodyPr/>
          <a:lstStyle/>
          <a:p>
            <a:r>
              <a:rPr lang="en-US" sz="2400" b="0" dirty="0">
                <a:effectLst/>
              </a:rPr>
              <a:t>SVV-001 Patient Selection Test: Nearly 3,000 patient tumors tested for SVV-001 sensitivity without Interferon inhibition</a:t>
            </a:r>
          </a:p>
        </p:txBody>
      </p:sp>
      <p:sp>
        <p:nvSpPr>
          <p:cNvPr id="4" name="Slide Number Placeholder 3">
            <a:extLst>
              <a:ext uri="{FF2B5EF4-FFF2-40B4-BE49-F238E27FC236}">
                <a16:creationId xmlns:a16="http://schemas.microsoft.com/office/drawing/2014/main" id="{87EBA4C6-3994-4D32-958E-E60B19B93368}"/>
              </a:ext>
            </a:extLst>
          </p:cNvPr>
          <p:cNvSpPr>
            <a:spLocks noGrp="1"/>
          </p:cNvSpPr>
          <p:nvPr>
            <p:ph type="sldNum" sz="quarter" idx="11"/>
          </p:nvPr>
        </p:nvSpPr>
        <p:spPr/>
        <p:txBody>
          <a:bodyPr/>
          <a:lstStyle/>
          <a:p>
            <a:pPr algn="ctr"/>
            <a:fld id="{7F64B6CE-DA5C-0C4D-8557-ACF4BDCBED45}" type="slidenum">
              <a:rPr lang="en-US" smtClean="0"/>
              <a:pPr algn="ctr"/>
              <a:t>26</a:t>
            </a:fld>
            <a:endParaRPr lang="en-US" dirty="0"/>
          </a:p>
        </p:txBody>
      </p:sp>
      <p:graphicFrame>
        <p:nvGraphicFramePr>
          <p:cNvPr id="7" name="Chart 6">
            <a:extLst>
              <a:ext uri="{FF2B5EF4-FFF2-40B4-BE49-F238E27FC236}">
                <a16:creationId xmlns:a16="http://schemas.microsoft.com/office/drawing/2014/main" id="{E178FC62-45EE-43F2-9F16-54EF27CAC172}"/>
              </a:ext>
            </a:extLst>
          </p:cNvPr>
          <p:cNvGraphicFramePr/>
          <p:nvPr>
            <p:extLst>
              <p:ext uri="{D42A27DB-BD31-4B8C-83A1-F6EECF244321}">
                <p14:modId xmlns:p14="http://schemas.microsoft.com/office/powerpoint/2010/main" val="3513153766"/>
              </p:ext>
            </p:extLst>
          </p:nvPr>
        </p:nvGraphicFramePr>
        <p:xfrm>
          <a:off x="321880" y="1228045"/>
          <a:ext cx="7893080" cy="500907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C6FE8E8-D7AE-4BF8-8D13-45E413B88E1D}"/>
              </a:ext>
            </a:extLst>
          </p:cNvPr>
          <p:cNvSpPr txBox="1"/>
          <p:nvPr/>
        </p:nvSpPr>
        <p:spPr>
          <a:xfrm>
            <a:off x="929040" y="5601755"/>
            <a:ext cx="1821480" cy="307777"/>
          </a:xfrm>
          <a:prstGeom prst="rect">
            <a:avLst/>
          </a:prstGeom>
          <a:noFill/>
        </p:spPr>
        <p:txBody>
          <a:bodyPr wrap="square" rtlCol="0">
            <a:spAutoFit/>
          </a:bodyPr>
          <a:lstStyle/>
          <a:p>
            <a:r>
              <a:rPr lang="en-US" sz="1400" b="1" dirty="0"/>
              <a:t>(Tumors Tested)</a:t>
            </a:r>
          </a:p>
        </p:txBody>
      </p:sp>
    </p:spTree>
    <p:extLst>
      <p:ext uri="{BB962C8B-B14F-4D97-AF65-F5344CB8AC3E}">
        <p14:creationId xmlns:p14="http://schemas.microsoft.com/office/powerpoint/2010/main" val="4268211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0" y="-3903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grpSp>
        <p:nvGrpSpPr>
          <p:cNvPr id="3" name="Group 2">
            <a:extLst>
              <a:ext uri="{FF2B5EF4-FFF2-40B4-BE49-F238E27FC236}">
                <a16:creationId xmlns:a16="http://schemas.microsoft.com/office/drawing/2014/main" id="{0E39EE28-948A-4E51-96A2-21F581056D40}"/>
              </a:ext>
            </a:extLst>
          </p:cNvPr>
          <p:cNvGrpSpPr/>
          <p:nvPr/>
        </p:nvGrpSpPr>
        <p:grpSpPr>
          <a:xfrm>
            <a:off x="797682" y="2670050"/>
            <a:ext cx="7561364" cy="2894620"/>
            <a:chOff x="653596" y="161123"/>
            <a:chExt cx="7561364" cy="2894620"/>
          </a:xfrm>
        </p:grpSpPr>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3"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4" cstate="print"/>
            <a:stretch>
              <a:fillRect/>
            </a:stretch>
          </p:blipFill>
          <p:spPr>
            <a:xfrm>
              <a:off x="1121612" y="2062892"/>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5" cstate="print"/>
            <a:stretch>
              <a:fillRect/>
            </a:stretch>
          </p:blipFill>
          <p:spPr>
            <a:xfrm>
              <a:off x="6062067" y="2062892"/>
              <a:ext cx="1457088" cy="986635"/>
            </a:xfrm>
            <a:prstGeom prst="rect">
              <a:avLst/>
            </a:prstGeom>
          </p:spPr>
        </p:pic>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596" y="161123"/>
              <a:ext cx="7561364" cy="1604668"/>
            </a:xfrm>
            <a:prstGeom prst="rect">
              <a:avLst/>
            </a:prstGeom>
          </p:spPr>
        </p:pic>
      </p:grpSp>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27</a:t>
            </a:fld>
            <a:endParaRPr lang="en-US" dirty="0"/>
          </a:p>
        </p:txBody>
      </p:sp>
      <p:sp>
        <p:nvSpPr>
          <p:cNvPr id="4" name="TextBox 3">
            <a:extLst>
              <a:ext uri="{FF2B5EF4-FFF2-40B4-BE49-F238E27FC236}">
                <a16:creationId xmlns:a16="http://schemas.microsoft.com/office/drawing/2014/main" id="{352E9B17-2915-41AF-8CEC-47ADFAEE8C8B}"/>
              </a:ext>
            </a:extLst>
          </p:cNvPr>
          <p:cNvSpPr txBox="1"/>
          <p:nvPr/>
        </p:nvSpPr>
        <p:spPr>
          <a:xfrm>
            <a:off x="469929" y="277727"/>
            <a:ext cx="8216871" cy="2308324"/>
          </a:xfrm>
          <a:prstGeom prst="rect">
            <a:avLst/>
          </a:prstGeom>
          <a:noFill/>
        </p:spPr>
        <p:txBody>
          <a:bodyPr wrap="square" rtlCol="0">
            <a:spAutoFit/>
          </a:bodyPr>
          <a:lstStyle/>
          <a:p>
            <a:pPr algn="ctr"/>
            <a:r>
              <a:rPr lang="en-US" sz="4800" dirty="0">
                <a:solidFill>
                  <a:srgbClr val="011893"/>
                </a:solidFill>
                <a:latin typeface="Eras Medium ITC" panose="020B0602030504020804" pitchFamily="34" charset="0"/>
              </a:rPr>
              <a:t>SVV-001 As Multiple IV Agent to Expand TEM8 Positive Patient Populations</a:t>
            </a:r>
          </a:p>
        </p:txBody>
      </p:sp>
    </p:spTree>
    <p:extLst>
      <p:ext uri="{BB962C8B-B14F-4D97-AF65-F5344CB8AC3E}">
        <p14:creationId xmlns:p14="http://schemas.microsoft.com/office/powerpoint/2010/main" val="73130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95" y="165515"/>
            <a:ext cx="8955610" cy="593725"/>
          </a:xfrm>
        </p:spPr>
        <p:txBody>
          <a:bodyPr/>
          <a:lstStyle/>
          <a:p>
            <a:r>
              <a:rPr lang="en-US" sz="2800" b="0" dirty="0">
                <a:effectLst/>
              </a:rPr>
              <a:t>SVV-001 i</a:t>
            </a:r>
            <a:r>
              <a:rPr lang="en-US" sz="2800" dirty="0">
                <a:effectLst/>
              </a:rPr>
              <a:t>ntravenous</a:t>
            </a:r>
            <a:r>
              <a:rPr lang="en-US" sz="2800" b="0" dirty="0">
                <a:effectLst/>
              </a:rPr>
              <a:t> safety profile as monotherapy in humans is benign</a:t>
            </a:r>
          </a:p>
        </p:txBody>
      </p:sp>
      <p:sp>
        <p:nvSpPr>
          <p:cNvPr id="3" name="Content Placeholder 2"/>
          <p:cNvSpPr>
            <a:spLocks noGrp="1"/>
          </p:cNvSpPr>
          <p:nvPr>
            <p:ph idx="1"/>
          </p:nvPr>
        </p:nvSpPr>
        <p:spPr/>
        <p:txBody>
          <a:bodyPr/>
          <a:lstStyle/>
          <a:p>
            <a:pPr>
              <a:spcAft>
                <a:spcPts val="300"/>
              </a:spcAft>
            </a:pPr>
            <a:r>
              <a:rPr lang="en-US" dirty="0"/>
              <a:t>SVV was delivered via single systemic </a:t>
            </a:r>
            <a:r>
              <a:rPr lang="en-US" b="1" dirty="0"/>
              <a:t>intravenous</a:t>
            </a:r>
            <a:r>
              <a:rPr lang="en-US" dirty="0"/>
              <a:t> dose in 76 patients in three trials</a:t>
            </a:r>
          </a:p>
          <a:p>
            <a:pPr lvl="1">
              <a:spcAft>
                <a:spcPts val="300"/>
              </a:spcAft>
            </a:pPr>
            <a:r>
              <a:rPr lang="en-US" dirty="0"/>
              <a:t>Phase I/II in NET Patients</a:t>
            </a:r>
          </a:p>
          <a:p>
            <a:pPr lvl="1">
              <a:spcAft>
                <a:spcPts val="300"/>
              </a:spcAft>
            </a:pPr>
            <a:r>
              <a:rPr lang="en-US" dirty="0"/>
              <a:t>Phase I/II in Pediatric Patients</a:t>
            </a:r>
          </a:p>
          <a:p>
            <a:pPr lvl="1">
              <a:spcAft>
                <a:spcPts val="300"/>
              </a:spcAft>
            </a:pPr>
            <a:r>
              <a:rPr lang="en-US" dirty="0"/>
              <a:t>Phase II in ES SCLC Patients  </a:t>
            </a:r>
          </a:p>
          <a:p>
            <a:pPr>
              <a:spcAft>
                <a:spcPts val="300"/>
              </a:spcAft>
            </a:pPr>
            <a:r>
              <a:rPr lang="en-US" b="1" dirty="0"/>
              <a:t>Highest dose of any oncolytic virus delivered systemically </a:t>
            </a:r>
            <a:r>
              <a:rPr lang="en-US" dirty="0"/>
              <a:t>in 58 patients</a:t>
            </a:r>
          </a:p>
          <a:p>
            <a:pPr lvl="1">
              <a:spcAft>
                <a:spcPts val="300"/>
              </a:spcAft>
            </a:pPr>
            <a:r>
              <a:rPr lang="en-US" dirty="0"/>
              <a:t>10E</a:t>
            </a:r>
            <a:r>
              <a:rPr lang="en-US" baseline="30000" dirty="0"/>
              <a:t>11</a:t>
            </a:r>
            <a:r>
              <a:rPr lang="en-US" dirty="0"/>
              <a:t>vp/kg or 2 x 10E9 TCID50/kg</a:t>
            </a:r>
          </a:p>
          <a:p>
            <a:pPr>
              <a:spcAft>
                <a:spcPts val="300"/>
              </a:spcAft>
            </a:pPr>
            <a:r>
              <a:rPr lang="en-US" dirty="0"/>
              <a:t>One DLT-tumor pain successfully treated with analgesics</a:t>
            </a:r>
          </a:p>
          <a:p>
            <a:pPr>
              <a:spcAft>
                <a:spcPts val="300"/>
              </a:spcAft>
            </a:pPr>
            <a:r>
              <a:rPr lang="en-US" b="1" dirty="0">
                <a:latin typeface="Arial" charset="0"/>
                <a:ea typeface="ＭＳ Ｐゴシック" charset="0"/>
              </a:rPr>
              <a:t>Benign Safety Profile</a:t>
            </a:r>
          </a:p>
          <a:p>
            <a:pPr lvl="1">
              <a:spcAft>
                <a:spcPts val="300"/>
              </a:spcAft>
            </a:pPr>
            <a:r>
              <a:rPr lang="en-US" dirty="0">
                <a:latin typeface="Arial" charset="0"/>
                <a:ea typeface="ＭＳ Ｐゴシック" charset="0"/>
              </a:rPr>
              <a:t>AE’s were Grade 2 or Lower and Reversible</a:t>
            </a: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lgn="ctr"/>
            <a:fld id="{7F64B6CE-DA5C-0C4D-8557-ACF4BDCBED45}" type="slidenum">
              <a:rPr lang="en-US" smtClean="0"/>
              <a:pPr algn="ctr"/>
              <a:t>28</a:t>
            </a:fld>
            <a:endParaRPr lang="en-US" dirty="0"/>
          </a:p>
        </p:txBody>
      </p:sp>
    </p:spTree>
    <p:extLst>
      <p:ext uri="{BB962C8B-B14F-4D97-AF65-F5344CB8AC3E}">
        <p14:creationId xmlns:p14="http://schemas.microsoft.com/office/powerpoint/2010/main" val="941076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0C89-500B-4348-BAD9-E5C7E47DB410}"/>
              </a:ext>
            </a:extLst>
          </p:cNvPr>
          <p:cNvSpPr>
            <a:spLocks noGrp="1"/>
          </p:cNvSpPr>
          <p:nvPr>
            <p:ph type="title"/>
          </p:nvPr>
        </p:nvSpPr>
        <p:spPr>
          <a:xfrm>
            <a:off x="94195" y="184478"/>
            <a:ext cx="8955610" cy="593725"/>
          </a:xfrm>
        </p:spPr>
        <p:txBody>
          <a:bodyPr/>
          <a:lstStyle/>
          <a:p>
            <a:r>
              <a:rPr lang="en-US" sz="2400" b="0" dirty="0">
                <a:effectLst/>
              </a:rPr>
              <a:t>Intravenous Administration Program for SVV-001 could enable first OV treatment using </a:t>
            </a:r>
            <a:r>
              <a:rPr lang="en-US" sz="2400" dirty="0">
                <a:effectLst/>
              </a:rPr>
              <a:t>multiple IV dosing </a:t>
            </a:r>
          </a:p>
        </p:txBody>
      </p:sp>
      <p:sp>
        <p:nvSpPr>
          <p:cNvPr id="3" name="Content Placeholder 2">
            <a:extLst>
              <a:ext uri="{FF2B5EF4-FFF2-40B4-BE49-F238E27FC236}">
                <a16:creationId xmlns:a16="http://schemas.microsoft.com/office/drawing/2014/main" id="{BE4C946E-0461-4C7B-9AD7-2A634FFCBC4F}"/>
              </a:ext>
            </a:extLst>
          </p:cNvPr>
          <p:cNvSpPr>
            <a:spLocks noGrp="1"/>
          </p:cNvSpPr>
          <p:nvPr>
            <p:ph idx="1"/>
          </p:nvPr>
        </p:nvSpPr>
        <p:spPr>
          <a:xfrm>
            <a:off x="397775" y="1166018"/>
            <a:ext cx="8500239" cy="5226212"/>
          </a:xfrm>
        </p:spPr>
        <p:txBody>
          <a:bodyPr/>
          <a:lstStyle/>
          <a:p>
            <a:pPr>
              <a:spcAft>
                <a:spcPts val="600"/>
              </a:spcAft>
            </a:pPr>
            <a:r>
              <a:rPr lang="en-US" b="1" dirty="0"/>
              <a:t>TEM8 Mechanism of Action allows for safe IV dosing</a:t>
            </a:r>
          </a:p>
          <a:p>
            <a:pPr lvl="1">
              <a:spcAft>
                <a:spcPts val="600"/>
              </a:spcAft>
            </a:pPr>
            <a:r>
              <a:rPr lang="en-US" dirty="0"/>
              <a:t>SVV-001 has been safely dosed intravenously at      10</a:t>
            </a:r>
            <a:r>
              <a:rPr lang="en-US" baseline="30000" dirty="0"/>
              <a:t>11</a:t>
            </a:r>
            <a:r>
              <a:rPr lang="en-US" dirty="0"/>
              <a:t> viral particles per kilogram in human trials            as a single dose</a:t>
            </a:r>
          </a:p>
          <a:p>
            <a:pPr lvl="1">
              <a:spcAft>
                <a:spcPts val="600"/>
              </a:spcAft>
            </a:pPr>
            <a:r>
              <a:rPr lang="en-US" dirty="0"/>
              <a:t>The SVV-001 I V dose is 70-150 fold higher than current IT doses being used by other oncolytic viruses</a:t>
            </a:r>
          </a:p>
          <a:p>
            <a:pPr>
              <a:spcAft>
                <a:spcPts val="600"/>
              </a:spcAft>
            </a:pPr>
            <a:r>
              <a:rPr lang="en-US" b="1" dirty="0"/>
              <a:t>SVV-001 is not a human virus and no pre-treatment neutralizing antibody has been detected in humans</a:t>
            </a:r>
          </a:p>
          <a:p>
            <a:pPr lvl="1">
              <a:spcAft>
                <a:spcPts val="600"/>
              </a:spcAft>
            </a:pPr>
            <a:r>
              <a:rPr lang="en-US" dirty="0"/>
              <a:t>Neutralizing antibody does occur at day 14 or later</a:t>
            </a:r>
          </a:p>
          <a:p>
            <a:pPr lvl="1">
              <a:spcAft>
                <a:spcPts val="600"/>
              </a:spcAft>
            </a:pPr>
            <a:r>
              <a:rPr lang="en-US" dirty="0"/>
              <a:t>Company is currently looking at several different approaches to transiently reduce SVV-antibodies</a:t>
            </a:r>
          </a:p>
          <a:p>
            <a:pPr marL="0" indent="0">
              <a:buNone/>
            </a:pPr>
            <a:endParaRPr lang="en-US" dirty="0"/>
          </a:p>
        </p:txBody>
      </p:sp>
      <p:sp>
        <p:nvSpPr>
          <p:cNvPr id="4" name="Slide Number Placeholder 3">
            <a:extLst>
              <a:ext uri="{FF2B5EF4-FFF2-40B4-BE49-F238E27FC236}">
                <a16:creationId xmlns:a16="http://schemas.microsoft.com/office/drawing/2014/main" id="{E9E9020E-94FF-4A64-9031-5DB3BB0D487E}"/>
              </a:ext>
            </a:extLst>
          </p:cNvPr>
          <p:cNvSpPr>
            <a:spLocks noGrp="1"/>
          </p:cNvSpPr>
          <p:nvPr>
            <p:ph type="sldNum" sz="quarter" idx="11"/>
          </p:nvPr>
        </p:nvSpPr>
        <p:spPr/>
        <p:txBody>
          <a:bodyPr/>
          <a:lstStyle/>
          <a:p>
            <a:pPr algn="ctr"/>
            <a:fld id="{7F64B6CE-DA5C-0C4D-8557-ACF4BDCBED45}" type="slidenum">
              <a:rPr lang="en-US" smtClean="0"/>
              <a:pPr algn="ctr"/>
              <a:t>29</a:t>
            </a:fld>
            <a:endParaRPr lang="en-US" dirty="0"/>
          </a:p>
        </p:txBody>
      </p:sp>
    </p:spTree>
    <p:extLst>
      <p:ext uri="{BB962C8B-B14F-4D97-AF65-F5344CB8AC3E}">
        <p14:creationId xmlns:p14="http://schemas.microsoft.com/office/powerpoint/2010/main" val="418776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0" y="-3903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grpSp>
        <p:nvGrpSpPr>
          <p:cNvPr id="3" name="Group 2">
            <a:extLst>
              <a:ext uri="{FF2B5EF4-FFF2-40B4-BE49-F238E27FC236}">
                <a16:creationId xmlns:a16="http://schemas.microsoft.com/office/drawing/2014/main" id="{0E39EE28-948A-4E51-96A2-21F581056D40}"/>
              </a:ext>
            </a:extLst>
          </p:cNvPr>
          <p:cNvGrpSpPr/>
          <p:nvPr/>
        </p:nvGrpSpPr>
        <p:grpSpPr>
          <a:xfrm>
            <a:off x="784953" y="2904003"/>
            <a:ext cx="7561364" cy="2894620"/>
            <a:chOff x="653596" y="161123"/>
            <a:chExt cx="7561364" cy="2894620"/>
          </a:xfrm>
        </p:grpSpPr>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3"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4" cstate="print"/>
            <a:stretch>
              <a:fillRect/>
            </a:stretch>
          </p:blipFill>
          <p:spPr>
            <a:xfrm>
              <a:off x="1121612" y="2062892"/>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5" cstate="print"/>
            <a:stretch>
              <a:fillRect/>
            </a:stretch>
          </p:blipFill>
          <p:spPr>
            <a:xfrm>
              <a:off x="6062067" y="2062892"/>
              <a:ext cx="1457088" cy="986635"/>
            </a:xfrm>
            <a:prstGeom prst="rect">
              <a:avLst/>
            </a:prstGeom>
          </p:spPr>
        </p:pic>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596" y="161123"/>
              <a:ext cx="7561364" cy="1604668"/>
            </a:xfrm>
            <a:prstGeom prst="rect">
              <a:avLst/>
            </a:prstGeom>
          </p:spPr>
        </p:pic>
      </p:grpSp>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3</a:t>
            </a:fld>
            <a:endParaRPr lang="en-US" dirty="0"/>
          </a:p>
        </p:txBody>
      </p:sp>
      <p:sp>
        <p:nvSpPr>
          <p:cNvPr id="4" name="TextBox 3">
            <a:extLst>
              <a:ext uri="{FF2B5EF4-FFF2-40B4-BE49-F238E27FC236}">
                <a16:creationId xmlns:a16="http://schemas.microsoft.com/office/drawing/2014/main" id="{352E9B17-2915-41AF-8CEC-47ADFAEE8C8B}"/>
              </a:ext>
            </a:extLst>
          </p:cNvPr>
          <p:cNvSpPr txBox="1"/>
          <p:nvPr/>
        </p:nvSpPr>
        <p:spPr>
          <a:xfrm>
            <a:off x="457200" y="198364"/>
            <a:ext cx="8216871" cy="2308324"/>
          </a:xfrm>
          <a:prstGeom prst="rect">
            <a:avLst/>
          </a:prstGeom>
          <a:noFill/>
        </p:spPr>
        <p:txBody>
          <a:bodyPr wrap="square" rtlCol="0">
            <a:spAutoFit/>
          </a:bodyPr>
          <a:lstStyle/>
          <a:p>
            <a:pPr algn="ctr"/>
            <a:r>
              <a:rPr lang="en-US" sz="4800" dirty="0">
                <a:solidFill>
                  <a:srgbClr val="011893"/>
                </a:solidFill>
                <a:latin typeface="Eras Medium ITC" panose="020B0602030504020804" pitchFamily="34" charset="0"/>
              </a:rPr>
              <a:t>SVV-001 as Monotherapy Oncology Agent:</a:t>
            </a:r>
          </a:p>
          <a:p>
            <a:pPr algn="ctr"/>
            <a:r>
              <a:rPr lang="en-US" sz="4800" dirty="0">
                <a:solidFill>
                  <a:srgbClr val="011893"/>
                </a:solidFill>
                <a:latin typeface="Eras Medium ITC" panose="020B0602030504020804" pitchFamily="34" charset="0"/>
              </a:rPr>
              <a:t>Understanding SVV-001</a:t>
            </a:r>
          </a:p>
        </p:txBody>
      </p:sp>
    </p:spTree>
    <p:extLst>
      <p:ext uri="{BB962C8B-B14F-4D97-AF65-F5344CB8AC3E}">
        <p14:creationId xmlns:p14="http://schemas.microsoft.com/office/powerpoint/2010/main" val="40497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A361-B000-4AF3-A9AC-8051CCD8105B}"/>
              </a:ext>
            </a:extLst>
          </p:cNvPr>
          <p:cNvSpPr>
            <a:spLocks noGrp="1"/>
          </p:cNvSpPr>
          <p:nvPr>
            <p:ph type="title"/>
          </p:nvPr>
        </p:nvSpPr>
        <p:spPr/>
        <p:txBody>
          <a:bodyPr/>
          <a:lstStyle/>
          <a:p>
            <a:r>
              <a:rPr lang="en-US" sz="2800" b="0" dirty="0">
                <a:effectLst/>
              </a:rPr>
              <a:t>Recent animal studies have shown multiple intravenous administration of SVV-001 is feasible</a:t>
            </a:r>
          </a:p>
        </p:txBody>
      </p:sp>
      <p:sp>
        <p:nvSpPr>
          <p:cNvPr id="4" name="Slide Number Placeholder 3">
            <a:extLst>
              <a:ext uri="{FF2B5EF4-FFF2-40B4-BE49-F238E27FC236}">
                <a16:creationId xmlns:a16="http://schemas.microsoft.com/office/drawing/2014/main" id="{87EBA4C6-3994-4D32-958E-E60B19B93368}"/>
              </a:ext>
            </a:extLst>
          </p:cNvPr>
          <p:cNvSpPr>
            <a:spLocks noGrp="1"/>
          </p:cNvSpPr>
          <p:nvPr>
            <p:ph type="sldNum" sz="quarter" idx="11"/>
          </p:nvPr>
        </p:nvSpPr>
        <p:spPr/>
        <p:txBody>
          <a:bodyPr/>
          <a:lstStyle/>
          <a:p>
            <a:pPr algn="ctr"/>
            <a:fld id="{7F64B6CE-DA5C-0C4D-8557-ACF4BDCBED45}" type="slidenum">
              <a:rPr lang="en-US" smtClean="0"/>
              <a:pPr algn="ctr"/>
              <a:t>30</a:t>
            </a:fld>
            <a:endParaRPr lang="en-US" dirty="0"/>
          </a:p>
        </p:txBody>
      </p:sp>
      <p:sp>
        <p:nvSpPr>
          <p:cNvPr id="6" name="TextBox 5">
            <a:extLst>
              <a:ext uri="{FF2B5EF4-FFF2-40B4-BE49-F238E27FC236}">
                <a16:creationId xmlns:a16="http://schemas.microsoft.com/office/drawing/2014/main" id="{E9F15CED-B04D-4B7F-BA42-2FE16DBCF791}"/>
              </a:ext>
            </a:extLst>
          </p:cNvPr>
          <p:cNvSpPr txBox="1"/>
          <p:nvPr/>
        </p:nvSpPr>
        <p:spPr>
          <a:xfrm>
            <a:off x="321880" y="5561494"/>
            <a:ext cx="8234608" cy="646331"/>
          </a:xfrm>
          <a:prstGeom prst="rect">
            <a:avLst/>
          </a:prstGeom>
          <a:noFill/>
        </p:spPr>
        <p:txBody>
          <a:bodyPr wrap="square" rtlCol="0">
            <a:spAutoFit/>
          </a:bodyPr>
          <a:lstStyle/>
          <a:p>
            <a:r>
              <a:rPr lang="en-US" b="1" dirty="0"/>
              <a:t>Up to 97 % decrease in neutralizing antibody titer with Cyclophosphamide or </a:t>
            </a:r>
            <a:r>
              <a:rPr lang="en-US" b="1" dirty="0" err="1"/>
              <a:t>ImmTOR</a:t>
            </a:r>
            <a:r>
              <a:rPr lang="en-US" b="1" dirty="0"/>
              <a:t> or a combination of both</a:t>
            </a:r>
          </a:p>
        </p:txBody>
      </p:sp>
      <p:graphicFrame>
        <p:nvGraphicFramePr>
          <p:cNvPr id="9" name="Chart 8">
            <a:extLst>
              <a:ext uri="{FF2B5EF4-FFF2-40B4-BE49-F238E27FC236}">
                <a16:creationId xmlns:a16="http://schemas.microsoft.com/office/drawing/2014/main" id="{082A5B08-C180-4E47-A785-E5D678773935}"/>
              </a:ext>
            </a:extLst>
          </p:cNvPr>
          <p:cNvGraphicFramePr>
            <a:graphicFrameLocks/>
          </p:cNvGraphicFramePr>
          <p:nvPr/>
        </p:nvGraphicFramePr>
        <p:xfrm>
          <a:off x="739302" y="1119940"/>
          <a:ext cx="7665395" cy="4260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7715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61925" y="1371600"/>
            <a:ext cx="32766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Clr>
                <a:srgbClr val="A50021"/>
              </a:buClr>
              <a:buFont typeface="Wingdings" panose="05000000000000000000" pitchFamily="2" charset="2"/>
              <a:buChar char="Ø"/>
            </a:pPr>
            <a:r>
              <a:rPr lang="en-US" altLang="en-US" sz="1600" dirty="0"/>
              <a:t>250 mg/kg CPM on day -2</a:t>
            </a:r>
          </a:p>
          <a:p>
            <a:pPr eaLnBrk="1" hangingPunct="1">
              <a:lnSpc>
                <a:spcPct val="150000"/>
              </a:lnSpc>
              <a:spcBef>
                <a:spcPct val="0"/>
              </a:spcBef>
              <a:buClr>
                <a:srgbClr val="A50021"/>
              </a:buClr>
              <a:buFont typeface="Wingdings" panose="05000000000000000000" pitchFamily="2" charset="2"/>
              <a:buChar char="Ø"/>
            </a:pPr>
            <a:r>
              <a:rPr lang="en-US" altLang="en-US" sz="1600" dirty="0"/>
              <a:t>10</a:t>
            </a:r>
            <a:r>
              <a:rPr lang="en-US" altLang="en-US" sz="1600" baseline="30000" dirty="0"/>
              <a:t>9</a:t>
            </a:r>
            <a:r>
              <a:rPr lang="en-US" altLang="en-US" sz="1600" dirty="0"/>
              <a:t> vp/kg SVV IV on day 0</a:t>
            </a:r>
          </a:p>
          <a:p>
            <a:pPr eaLnBrk="1" hangingPunct="1">
              <a:lnSpc>
                <a:spcPct val="150000"/>
              </a:lnSpc>
              <a:spcBef>
                <a:spcPct val="0"/>
              </a:spcBef>
              <a:buClr>
                <a:srgbClr val="A50021"/>
              </a:buClr>
              <a:buFont typeface="Wingdings" panose="05000000000000000000" pitchFamily="2" charset="2"/>
              <a:buChar char="Ø"/>
            </a:pPr>
            <a:r>
              <a:rPr lang="en-US" altLang="en-US" sz="1600" dirty="0"/>
              <a:t>Enhanced anti-tumor activity</a:t>
            </a:r>
          </a:p>
          <a:p>
            <a:pPr lvl="1" eaLnBrk="1" hangingPunct="1">
              <a:lnSpc>
                <a:spcPct val="150000"/>
              </a:lnSpc>
              <a:spcBef>
                <a:spcPct val="0"/>
              </a:spcBef>
              <a:buClr>
                <a:srgbClr val="A50021"/>
              </a:buClr>
              <a:buFont typeface="Wingdings" panose="05000000000000000000" pitchFamily="2" charset="2"/>
              <a:buChar char="Ø"/>
            </a:pPr>
            <a:r>
              <a:rPr lang="en-US" altLang="en-US" sz="1400" dirty="0"/>
              <a:t>Complete responses</a:t>
            </a:r>
          </a:p>
          <a:p>
            <a:pPr eaLnBrk="1" hangingPunct="1">
              <a:lnSpc>
                <a:spcPct val="150000"/>
              </a:lnSpc>
              <a:spcBef>
                <a:spcPct val="0"/>
              </a:spcBef>
              <a:buClr>
                <a:srgbClr val="A50021"/>
              </a:buClr>
              <a:buFont typeface="Wingdings" panose="05000000000000000000" pitchFamily="2" charset="2"/>
              <a:buChar char="Ø"/>
            </a:pPr>
            <a:r>
              <a:rPr lang="en-US" altLang="en-US" sz="1600" dirty="0"/>
              <a:t>Delay/decrease in Ab titer</a:t>
            </a:r>
          </a:p>
          <a:p>
            <a:pPr lvl="1" eaLnBrk="1" hangingPunct="1">
              <a:lnSpc>
                <a:spcPct val="150000"/>
              </a:lnSpc>
              <a:spcBef>
                <a:spcPct val="0"/>
              </a:spcBef>
              <a:buClr>
                <a:srgbClr val="A50021"/>
              </a:buClr>
              <a:buFont typeface="Wingdings" panose="05000000000000000000" pitchFamily="2" charset="2"/>
              <a:buChar char="Ø"/>
            </a:pPr>
            <a:r>
              <a:rPr lang="en-US" altLang="en-US" sz="1400" dirty="0"/>
              <a:t>Window for repeat dosing</a:t>
            </a:r>
          </a:p>
        </p:txBody>
      </p:sp>
      <p:sp>
        <p:nvSpPr>
          <p:cNvPr id="5124" name="Rectangle 4"/>
          <p:cNvSpPr>
            <a:spLocks noGrp="1" noChangeArrowheads="1"/>
          </p:cNvSpPr>
          <p:nvPr>
            <p:ph type="title"/>
          </p:nvPr>
        </p:nvSpPr>
        <p:spPr>
          <a:xfrm>
            <a:off x="-35468" y="-84249"/>
            <a:ext cx="8982075" cy="1143000"/>
          </a:xfrm>
        </p:spPr>
        <p:txBody>
          <a:bodyPr/>
          <a:lstStyle/>
          <a:p>
            <a:pPr eaLnBrk="1" hangingPunct="1"/>
            <a:r>
              <a:rPr lang="en-US" altLang="en-US" sz="2400" b="0" dirty="0">
                <a:effectLst/>
              </a:rPr>
              <a:t>SVV/Cyclophosphamide combination given IV in animal models has shown excellent suppression of SVV-001 neutralizing antibodies</a:t>
            </a:r>
          </a:p>
        </p:txBody>
      </p:sp>
      <p:grpSp>
        <p:nvGrpSpPr>
          <p:cNvPr id="6" name="Group 5">
            <a:extLst>
              <a:ext uri="{FF2B5EF4-FFF2-40B4-BE49-F238E27FC236}">
                <a16:creationId xmlns:a16="http://schemas.microsoft.com/office/drawing/2014/main" id="{1B411F17-B826-4733-B0CA-C0FA87EFDD59}"/>
              </a:ext>
            </a:extLst>
          </p:cNvPr>
          <p:cNvGrpSpPr/>
          <p:nvPr/>
        </p:nvGrpSpPr>
        <p:grpSpPr>
          <a:xfrm>
            <a:off x="3205890" y="1746625"/>
            <a:ext cx="5867400" cy="3959225"/>
            <a:chOff x="3429000" y="2057400"/>
            <a:chExt cx="5867400" cy="3959225"/>
          </a:xfrm>
        </p:grpSpPr>
        <p:graphicFrame>
          <p:nvGraphicFramePr>
            <p:cNvPr id="5122" name="Object 2"/>
            <p:cNvGraphicFramePr>
              <a:graphicFrameLocks noChangeAspect="1"/>
            </p:cNvGraphicFramePr>
            <p:nvPr/>
          </p:nvGraphicFramePr>
          <p:xfrm>
            <a:off x="3429000" y="2057400"/>
            <a:ext cx="5867400" cy="3959225"/>
          </p:xfrm>
          <a:graphic>
            <a:graphicData uri="http://schemas.openxmlformats.org/presentationml/2006/ole">
              <mc:AlternateContent xmlns:mc="http://schemas.openxmlformats.org/markup-compatibility/2006">
                <mc:Choice xmlns:v="urn:schemas-microsoft-com:vml" Requires="v">
                  <p:oleObj name="Prism Project" r:id="rId2" imgW="8639322" imgH="5829300" progId="Prism4.Document">
                    <p:embed/>
                  </p:oleObj>
                </mc:Choice>
                <mc:Fallback>
                  <p:oleObj name="Prism Project" r:id="rId2" imgW="8639322" imgH="5829300" progId="Prism4.Document">
                    <p:embed/>
                    <p:pic>
                      <p:nvPicPr>
                        <p:cNvPr id="51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57400"/>
                          <a:ext cx="5867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D6DAD988-CA5D-4CF2-AE78-AD77BB58AF18}"/>
                </a:ext>
              </a:extLst>
            </p:cNvPr>
            <p:cNvSpPr txBox="1"/>
            <p:nvPr/>
          </p:nvSpPr>
          <p:spPr>
            <a:xfrm>
              <a:off x="4678680" y="2355040"/>
              <a:ext cx="1442005" cy="892552"/>
            </a:xfrm>
            <a:prstGeom prst="rect">
              <a:avLst/>
            </a:prstGeom>
            <a:solidFill>
              <a:srgbClr val="F6FCFC"/>
            </a:solidFill>
          </p:spPr>
          <p:txBody>
            <a:bodyPr wrap="square" rtlCol="0">
              <a:spAutoFit/>
            </a:bodyPr>
            <a:lstStyle/>
            <a:p>
              <a:r>
                <a:rPr lang="en-US" sz="1000" b="1" dirty="0"/>
                <a:t>10</a:t>
              </a:r>
              <a:r>
                <a:rPr lang="en-US" sz="1000" b="1" baseline="30000" dirty="0"/>
                <a:t>9</a:t>
              </a:r>
              <a:r>
                <a:rPr lang="en-US" sz="1000" b="1" dirty="0"/>
                <a:t> vp/kp SVV</a:t>
              </a:r>
              <a:br>
                <a:rPr lang="en-US" sz="1000" b="1" dirty="0"/>
              </a:br>
              <a:br>
                <a:rPr lang="en-US" sz="300" b="1" dirty="0"/>
              </a:br>
              <a:br>
                <a:rPr lang="en-US" sz="300" b="1" dirty="0"/>
              </a:br>
              <a:r>
                <a:rPr lang="en-US" sz="1000" b="1" dirty="0"/>
                <a:t>250 mg/kg CPM</a:t>
              </a:r>
              <a:br>
                <a:rPr lang="en-US" sz="1000" b="1" dirty="0"/>
              </a:br>
              <a:br>
                <a:rPr lang="en-US" sz="300" b="1" dirty="0"/>
              </a:br>
              <a:br>
                <a:rPr lang="en-US" sz="300" b="1" dirty="0"/>
              </a:br>
              <a:r>
                <a:rPr lang="en-US" sz="1000" b="1" dirty="0"/>
                <a:t>10</a:t>
              </a:r>
              <a:r>
                <a:rPr lang="en-US" sz="1000" b="1" baseline="30000" dirty="0"/>
                <a:t>9</a:t>
              </a:r>
              <a:r>
                <a:rPr lang="en-US" sz="1000" b="1" dirty="0"/>
                <a:t> vp/kp SVV +</a:t>
              </a:r>
              <a:br>
                <a:rPr lang="en-US" sz="1000" b="1" dirty="0"/>
              </a:br>
              <a:r>
                <a:rPr lang="en-US" sz="1000" b="1" dirty="0"/>
                <a:t>250 mg/kg CPM</a:t>
              </a:r>
            </a:p>
          </p:txBody>
        </p:sp>
        <p:sp>
          <p:nvSpPr>
            <p:cNvPr id="3" name="TextBox 2">
              <a:extLst>
                <a:ext uri="{FF2B5EF4-FFF2-40B4-BE49-F238E27FC236}">
                  <a16:creationId xmlns:a16="http://schemas.microsoft.com/office/drawing/2014/main" id="{45BB326A-49B3-4D90-975A-D81973520D72}"/>
                </a:ext>
              </a:extLst>
            </p:cNvPr>
            <p:cNvSpPr txBox="1"/>
            <p:nvPr/>
          </p:nvSpPr>
          <p:spPr>
            <a:xfrm>
              <a:off x="4393845" y="5747760"/>
              <a:ext cx="834845" cy="246221"/>
            </a:xfrm>
            <a:prstGeom prst="rect">
              <a:avLst/>
            </a:prstGeom>
            <a:solidFill>
              <a:srgbClr val="F1FBFD"/>
            </a:solidFill>
          </p:spPr>
          <p:txBody>
            <a:bodyPr wrap="square" rtlCol="0">
              <a:spAutoFit/>
            </a:bodyPr>
            <a:lstStyle/>
            <a:p>
              <a:r>
                <a:rPr lang="en-US" sz="1000" b="1" dirty="0"/>
                <a:t>CPM  SVV</a:t>
              </a:r>
            </a:p>
          </p:txBody>
        </p:sp>
      </p:grpSp>
      <p:grpSp>
        <p:nvGrpSpPr>
          <p:cNvPr id="5" name="Group 4">
            <a:extLst>
              <a:ext uri="{FF2B5EF4-FFF2-40B4-BE49-F238E27FC236}">
                <a16:creationId xmlns:a16="http://schemas.microsoft.com/office/drawing/2014/main" id="{967F57C3-A3A3-4F06-A60D-08B8DCA9AA89}"/>
              </a:ext>
            </a:extLst>
          </p:cNvPr>
          <p:cNvGrpSpPr/>
          <p:nvPr/>
        </p:nvGrpSpPr>
        <p:grpSpPr>
          <a:xfrm>
            <a:off x="247650" y="3773488"/>
            <a:ext cx="3276600" cy="2932112"/>
            <a:chOff x="247650" y="3773488"/>
            <a:chExt cx="3276600" cy="2932112"/>
          </a:xfrm>
        </p:grpSpPr>
        <p:graphicFrame>
          <p:nvGraphicFramePr>
            <p:cNvPr id="5125" name="Object 5"/>
            <p:cNvGraphicFramePr>
              <a:graphicFrameLocks noChangeAspect="1"/>
            </p:cNvGraphicFramePr>
            <p:nvPr/>
          </p:nvGraphicFramePr>
          <p:xfrm>
            <a:off x="247650" y="3773488"/>
            <a:ext cx="3276600" cy="2932112"/>
          </p:xfrm>
          <a:graphic>
            <a:graphicData uri="http://schemas.openxmlformats.org/presentationml/2006/ole">
              <mc:AlternateContent xmlns:mc="http://schemas.openxmlformats.org/markup-compatibility/2006">
                <mc:Choice xmlns:v="urn:schemas-microsoft-com:vml" Requires="v">
                  <p:oleObj name="Prism Project" r:id="rId4" imgW="5791317" imgH="5181600" progId="Prism4.Document">
                    <p:embed/>
                  </p:oleObj>
                </mc:Choice>
                <mc:Fallback>
                  <p:oleObj name="Prism Project" r:id="rId4" imgW="5791317" imgH="5181600" progId="Prism4.Document">
                    <p:embed/>
                    <p:pic>
                      <p:nvPicPr>
                        <p:cNvPr id="512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773488"/>
                          <a:ext cx="3276600"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A1577756-D4F0-4981-8E68-DD2A1652EAEF}"/>
                </a:ext>
              </a:extLst>
            </p:cNvPr>
            <p:cNvSpPr txBox="1"/>
            <p:nvPr/>
          </p:nvSpPr>
          <p:spPr>
            <a:xfrm>
              <a:off x="1294373" y="3952645"/>
              <a:ext cx="910740" cy="369332"/>
            </a:xfrm>
            <a:prstGeom prst="rect">
              <a:avLst/>
            </a:prstGeom>
            <a:solidFill>
              <a:srgbClr val="F1FBFD"/>
            </a:solidFill>
          </p:spPr>
          <p:txBody>
            <a:bodyPr wrap="square" rtlCol="0">
              <a:spAutoFit/>
            </a:bodyPr>
            <a:lstStyle/>
            <a:p>
              <a:r>
                <a:rPr lang="en-US" sz="900" b="1" dirty="0"/>
                <a:t>SVV</a:t>
              </a:r>
              <a:br>
                <a:rPr lang="en-US" sz="900" b="1" dirty="0"/>
              </a:br>
              <a:r>
                <a:rPr lang="en-US" sz="900" b="1" dirty="0"/>
                <a:t>SVV + CPM</a:t>
              </a:r>
            </a:p>
          </p:txBody>
        </p:sp>
      </p:grpSp>
      <p:sp>
        <p:nvSpPr>
          <p:cNvPr id="7" name="TextBox 6">
            <a:extLst>
              <a:ext uri="{FF2B5EF4-FFF2-40B4-BE49-F238E27FC236}">
                <a16:creationId xmlns:a16="http://schemas.microsoft.com/office/drawing/2014/main" id="{3EC97370-B6AD-4AB7-A2E6-189F4DC00242}"/>
              </a:ext>
            </a:extLst>
          </p:cNvPr>
          <p:cNvSpPr txBox="1"/>
          <p:nvPr/>
        </p:nvSpPr>
        <p:spPr>
          <a:xfrm>
            <a:off x="4052477" y="5671860"/>
            <a:ext cx="4174225" cy="261610"/>
          </a:xfrm>
          <a:prstGeom prst="rect">
            <a:avLst/>
          </a:prstGeom>
          <a:noFill/>
        </p:spPr>
        <p:txBody>
          <a:bodyPr wrap="square" rtlCol="0">
            <a:spAutoFit/>
          </a:bodyPr>
          <a:lstStyle/>
          <a:p>
            <a:r>
              <a:rPr lang="en-US" sz="1100" i="1" dirty="0"/>
              <a:t>Syngeneic murine model (N1E-115)</a:t>
            </a:r>
          </a:p>
        </p:txBody>
      </p:sp>
    </p:spTree>
    <p:extLst>
      <p:ext uri="{BB962C8B-B14F-4D97-AF65-F5344CB8AC3E}">
        <p14:creationId xmlns:p14="http://schemas.microsoft.com/office/powerpoint/2010/main" val="253577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6364" y="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grpSp>
        <p:nvGrpSpPr>
          <p:cNvPr id="3" name="Group 2">
            <a:extLst>
              <a:ext uri="{FF2B5EF4-FFF2-40B4-BE49-F238E27FC236}">
                <a16:creationId xmlns:a16="http://schemas.microsoft.com/office/drawing/2014/main" id="{0E39EE28-948A-4E51-96A2-21F581056D40}"/>
              </a:ext>
            </a:extLst>
          </p:cNvPr>
          <p:cNvGrpSpPr/>
          <p:nvPr/>
        </p:nvGrpSpPr>
        <p:grpSpPr>
          <a:xfrm>
            <a:off x="1101352" y="3201315"/>
            <a:ext cx="7561364" cy="2894620"/>
            <a:chOff x="653596" y="161123"/>
            <a:chExt cx="7561364" cy="2894620"/>
          </a:xfrm>
        </p:grpSpPr>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3"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4" cstate="print"/>
            <a:stretch>
              <a:fillRect/>
            </a:stretch>
          </p:blipFill>
          <p:spPr>
            <a:xfrm>
              <a:off x="1121612" y="2062892"/>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5" cstate="print"/>
            <a:stretch>
              <a:fillRect/>
            </a:stretch>
          </p:blipFill>
          <p:spPr>
            <a:xfrm>
              <a:off x="6062067" y="2062892"/>
              <a:ext cx="1457088" cy="986635"/>
            </a:xfrm>
            <a:prstGeom prst="rect">
              <a:avLst/>
            </a:prstGeom>
          </p:spPr>
        </p:pic>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596" y="161123"/>
              <a:ext cx="7561364" cy="1604668"/>
            </a:xfrm>
            <a:prstGeom prst="rect">
              <a:avLst/>
            </a:prstGeom>
          </p:spPr>
        </p:pic>
      </p:grpSp>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32</a:t>
            </a:fld>
            <a:endParaRPr lang="en-US" dirty="0"/>
          </a:p>
        </p:txBody>
      </p:sp>
      <p:sp>
        <p:nvSpPr>
          <p:cNvPr id="4" name="TextBox 3">
            <a:extLst>
              <a:ext uri="{FF2B5EF4-FFF2-40B4-BE49-F238E27FC236}">
                <a16:creationId xmlns:a16="http://schemas.microsoft.com/office/drawing/2014/main" id="{352E9B17-2915-41AF-8CEC-47ADFAEE8C8B}"/>
              </a:ext>
            </a:extLst>
          </p:cNvPr>
          <p:cNvSpPr txBox="1"/>
          <p:nvPr/>
        </p:nvSpPr>
        <p:spPr>
          <a:xfrm>
            <a:off x="469929" y="277727"/>
            <a:ext cx="8216871" cy="3046988"/>
          </a:xfrm>
          <a:prstGeom prst="rect">
            <a:avLst/>
          </a:prstGeom>
          <a:noFill/>
        </p:spPr>
        <p:txBody>
          <a:bodyPr wrap="square" rtlCol="0">
            <a:spAutoFit/>
          </a:bodyPr>
          <a:lstStyle/>
          <a:p>
            <a:pPr algn="ctr"/>
            <a:r>
              <a:rPr lang="en-US" sz="4800" dirty="0">
                <a:solidFill>
                  <a:srgbClr val="011893"/>
                </a:solidFill>
                <a:latin typeface="Eras Medium ITC" panose="020B0602030504020804" pitchFamily="34" charset="0"/>
              </a:rPr>
              <a:t>Comparable Companies to SVV-001 as</a:t>
            </a:r>
          </a:p>
          <a:p>
            <a:pPr marL="914400" indent="-914400" algn="ctr">
              <a:buAutoNum type="alphaLcParenR"/>
            </a:pPr>
            <a:r>
              <a:rPr lang="en-US" sz="4800" dirty="0">
                <a:solidFill>
                  <a:srgbClr val="011893"/>
                </a:solidFill>
                <a:latin typeface="Eras Medium ITC" panose="020B0602030504020804" pitchFamily="34" charset="0"/>
              </a:rPr>
              <a:t>Oncolytic Virus</a:t>
            </a:r>
          </a:p>
          <a:p>
            <a:pPr marL="914400" indent="-914400" algn="ctr">
              <a:buAutoNum type="alphaLcParenR"/>
            </a:pPr>
            <a:r>
              <a:rPr lang="en-US" sz="4800" dirty="0">
                <a:solidFill>
                  <a:srgbClr val="011893"/>
                </a:solidFill>
                <a:latin typeface="Eras Medium ITC" panose="020B0602030504020804" pitchFamily="34" charset="0"/>
              </a:rPr>
              <a:t>Multi-product platform</a:t>
            </a:r>
          </a:p>
        </p:txBody>
      </p:sp>
    </p:spTree>
    <p:extLst>
      <p:ext uri="{BB962C8B-B14F-4D97-AF65-F5344CB8AC3E}">
        <p14:creationId xmlns:p14="http://schemas.microsoft.com/office/powerpoint/2010/main" val="196807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A86A-761F-5841-A45C-1AB30603D985}"/>
              </a:ext>
            </a:extLst>
          </p:cNvPr>
          <p:cNvSpPr>
            <a:spLocks noGrp="1"/>
          </p:cNvSpPr>
          <p:nvPr>
            <p:ph type="title"/>
          </p:nvPr>
        </p:nvSpPr>
        <p:spPr>
          <a:xfrm>
            <a:off x="147701" y="269871"/>
            <a:ext cx="9129789" cy="593725"/>
          </a:xfrm>
        </p:spPr>
        <p:txBody>
          <a:bodyPr/>
          <a:lstStyle/>
          <a:p>
            <a:r>
              <a:rPr lang="en-US" sz="2800" b="0" dirty="0"/>
              <a:t>Oncolytic Virus Market Strong: Near-term exit possibility evidenced by recent spate of robust liquidity events</a:t>
            </a:r>
          </a:p>
        </p:txBody>
      </p:sp>
      <p:sp>
        <p:nvSpPr>
          <p:cNvPr id="3" name="Content Placeholder 2">
            <a:extLst>
              <a:ext uri="{FF2B5EF4-FFF2-40B4-BE49-F238E27FC236}">
                <a16:creationId xmlns:a16="http://schemas.microsoft.com/office/drawing/2014/main" id="{F8E64B70-0D0C-7949-8B5D-827B70D0684C}"/>
              </a:ext>
            </a:extLst>
          </p:cNvPr>
          <p:cNvSpPr>
            <a:spLocks noGrp="1"/>
          </p:cNvSpPr>
          <p:nvPr>
            <p:ph idx="1"/>
          </p:nvPr>
        </p:nvSpPr>
        <p:spPr>
          <a:xfrm>
            <a:off x="521630" y="703044"/>
            <a:ext cx="8289025" cy="3718856"/>
          </a:xfrm>
        </p:spPr>
        <p:txBody>
          <a:bodyPr/>
          <a:lstStyle/>
          <a:p>
            <a:pPr marL="457200" lvl="1" indent="0">
              <a:spcBef>
                <a:spcPts val="0"/>
              </a:spcBef>
              <a:spcAft>
                <a:spcPts val="500"/>
              </a:spcAft>
              <a:buNone/>
            </a:pPr>
            <a:endParaRPr lang="en-US" sz="2000" dirty="0">
              <a:solidFill>
                <a:srgbClr val="011893"/>
              </a:solidFill>
            </a:endParaRPr>
          </a:p>
          <a:p>
            <a:pPr marL="457200" lvl="1" indent="0">
              <a:spcBef>
                <a:spcPts val="0"/>
              </a:spcBef>
              <a:spcAft>
                <a:spcPts val="500"/>
              </a:spcAft>
              <a:buNone/>
            </a:pPr>
            <a:endParaRPr lang="en-US" sz="2000" dirty="0">
              <a:solidFill>
                <a:srgbClr val="011893"/>
              </a:solidFill>
            </a:endParaRPr>
          </a:p>
          <a:p>
            <a:pPr marL="457200" indent="-457200">
              <a:spcBef>
                <a:spcPts val="0"/>
              </a:spcBef>
              <a:spcAft>
                <a:spcPts val="1500"/>
              </a:spcAft>
              <a:buFont typeface="+mj-lt"/>
              <a:buAutoNum type="arabicPeriod" startAt="4"/>
            </a:pPr>
            <a:endParaRPr lang="en-US" sz="2000" dirty="0">
              <a:solidFill>
                <a:srgbClr val="011893"/>
              </a:solidFill>
            </a:endParaRPr>
          </a:p>
          <a:p>
            <a:pPr marL="457200" indent="-457200">
              <a:spcBef>
                <a:spcPts val="0"/>
              </a:spcBef>
              <a:spcAft>
                <a:spcPts val="1500"/>
              </a:spcAft>
              <a:buFont typeface="+mj-lt"/>
              <a:buAutoNum type="arabicPeriod" startAt="4"/>
            </a:pPr>
            <a:endParaRPr lang="en-US" sz="2000" dirty="0">
              <a:solidFill>
                <a:srgbClr val="011893"/>
              </a:solidFill>
            </a:endParaRPr>
          </a:p>
          <a:p>
            <a:pPr>
              <a:spcBef>
                <a:spcPts val="0"/>
              </a:spcBef>
              <a:spcAft>
                <a:spcPts val="600"/>
              </a:spcAft>
            </a:pPr>
            <a:r>
              <a:rPr lang="en-US" sz="2000" dirty="0">
                <a:solidFill>
                  <a:srgbClr val="011893"/>
                </a:solidFill>
              </a:rPr>
              <a:t>Most of these transactions are earlier than Seneca’s current stage</a:t>
            </a:r>
          </a:p>
          <a:p>
            <a:pPr>
              <a:spcBef>
                <a:spcPts val="0"/>
              </a:spcBef>
              <a:spcAft>
                <a:spcPts val="600"/>
              </a:spcAft>
            </a:pPr>
            <a:r>
              <a:rPr lang="en-US" sz="2000" dirty="0" err="1">
                <a:solidFill>
                  <a:srgbClr val="011893"/>
                </a:solidFill>
              </a:rPr>
              <a:t>Oncorus</a:t>
            </a:r>
            <a:r>
              <a:rPr lang="en-US" sz="2000" dirty="0">
                <a:solidFill>
                  <a:srgbClr val="011893"/>
                </a:solidFill>
              </a:rPr>
              <a:t> $333M current valuation – Starting Phase I</a:t>
            </a:r>
          </a:p>
          <a:p>
            <a:pPr>
              <a:spcBef>
                <a:spcPts val="0"/>
              </a:spcBef>
              <a:spcAft>
                <a:spcPts val="600"/>
              </a:spcAft>
            </a:pPr>
            <a:r>
              <a:rPr lang="en-US" sz="2000" dirty="0" err="1">
                <a:solidFill>
                  <a:srgbClr val="011893"/>
                </a:solidFill>
              </a:rPr>
              <a:t>Replimune</a:t>
            </a:r>
            <a:r>
              <a:rPr lang="en-US" sz="2000" dirty="0">
                <a:solidFill>
                  <a:srgbClr val="011893"/>
                </a:solidFill>
              </a:rPr>
              <a:t> $1.5B current valuation - Middle of Phase II  </a:t>
            </a:r>
          </a:p>
        </p:txBody>
      </p:sp>
      <p:sp>
        <p:nvSpPr>
          <p:cNvPr id="11" name="Slide Number Placeholder 10">
            <a:extLst>
              <a:ext uri="{FF2B5EF4-FFF2-40B4-BE49-F238E27FC236}">
                <a16:creationId xmlns:a16="http://schemas.microsoft.com/office/drawing/2014/main" id="{EC83832D-60F4-4F69-906A-96FFBDEC959F}"/>
              </a:ext>
            </a:extLst>
          </p:cNvPr>
          <p:cNvSpPr>
            <a:spLocks noGrp="1"/>
          </p:cNvSpPr>
          <p:nvPr>
            <p:ph type="sldNum" sz="quarter" idx="11"/>
          </p:nvPr>
        </p:nvSpPr>
        <p:spPr/>
        <p:txBody>
          <a:bodyPr/>
          <a:lstStyle/>
          <a:p>
            <a:pPr algn="ctr"/>
            <a:fld id="{7F64B6CE-DA5C-0C4D-8557-ACF4BDCBED45}" type="slidenum">
              <a:rPr lang="en-US" sz="900" smtClean="0"/>
              <a:pPr algn="ctr"/>
              <a:t>33</a:t>
            </a:fld>
            <a:endParaRPr lang="en-US" dirty="0"/>
          </a:p>
        </p:txBody>
      </p:sp>
      <p:grpSp>
        <p:nvGrpSpPr>
          <p:cNvPr id="9" name="Group 8">
            <a:extLst>
              <a:ext uri="{FF2B5EF4-FFF2-40B4-BE49-F238E27FC236}">
                <a16:creationId xmlns:a16="http://schemas.microsoft.com/office/drawing/2014/main" id="{74049CA7-137D-48DE-8C76-727F7128809D}"/>
              </a:ext>
            </a:extLst>
          </p:cNvPr>
          <p:cNvGrpSpPr/>
          <p:nvPr/>
        </p:nvGrpSpPr>
        <p:grpSpPr>
          <a:xfrm>
            <a:off x="151361" y="1080481"/>
            <a:ext cx="8946523" cy="1408947"/>
            <a:chOff x="154702" y="1226301"/>
            <a:chExt cx="8946523" cy="1408947"/>
          </a:xfrm>
        </p:grpSpPr>
        <p:pic>
          <p:nvPicPr>
            <p:cNvPr id="22" name="Picture 21">
              <a:extLst>
                <a:ext uri="{FF2B5EF4-FFF2-40B4-BE49-F238E27FC236}">
                  <a16:creationId xmlns:a16="http://schemas.microsoft.com/office/drawing/2014/main" id="{3276DDCE-DFFF-4E7D-AFCE-7F42D629248E}"/>
                </a:ext>
              </a:extLst>
            </p:cNvPr>
            <p:cNvPicPr>
              <a:picLocks noChangeAspect="1"/>
            </p:cNvPicPr>
            <p:nvPr/>
          </p:nvPicPr>
          <p:blipFill>
            <a:blip r:embed="rId3"/>
            <a:stretch>
              <a:fillRect/>
            </a:stretch>
          </p:blipFill>
          <p:spPr>
            <a:xfrm>
              <a:off x="1509883" y="1271256"/>
              <a:ext cx="1722132" cy="466614"/>
            </a:xfrm>
            <a:prstGeom prst="rect">
              <a:avLst/>
            </a:prstGeom>
          </p:spPr>
        </p:pic>
        <p:pic>
          <p:nvPicPr>
            <p:cNvPr id="23" name="Picture 22">
              <a:extLst>
                <a:ext uri="{FF2B5EF4-FFF2-40B4-BE49-F238E27FC236}">
                  <a16:creationId xmlns:a16="http://schemas.microsoft.com/office/drawing/2014/main" id="{52B784A3-8FF1-4E4B-8870-C00219717B96}"/>
                </a:ext>
              </a:extLst>
            </p:cNvPr>
            <p:cNvPicPr>
              <a:picLocks noChangeAspect="1"/>
            </p:cNvPicPr>
            <p:nvPr/>
          </p:nvPicPr>
          <p:blipFill>
            <a:blip r:embed="rId4"/>
            <a:stretch>
              <a:fillRect/>
            </a:stretch>
          </p:blipFill>
          <p:spPr>
            <a:xfrm>
              <a:off x="3250977" y="1226301"/>
              <a:ext cx="1347458" cy="466615"/>
            </a:xfrm>
            <a:prstGeom prst="rect">
              <a:avLst/>
            </a:prstGeom>
          </p:spPr>
        </p:pic>
        <p:pic>
          <p:nvPicPr>
            <p:cNvPr id="24" name="Picture 23">
              <a:extLst>
                <a:ext uri="{FF2B5EF4-FFF2-40B4-BE49-F238E27FC236}">
                  <a16:creationId xmlns:a16="http://schemas.microsoft.com/office/drawing/2014/main" id="{7197D06D-4D14-4933-BB21-3F1285578784}"/>
                </a:ext>
              </a:extLst>
            </p:cNvPr>
            <p:cNvPicPr>
              <a:picLocks noChangeAspect="1"/>
            </p:cNvPicPr>
            <p:nvPr/>
          </p:nvPicPr>
          <p:blipFill>
            <a:blip r:embed="rId5"/>
            <a:stretch>
              <a:fillRect/>
            </a:stretch>
          </p:blipFill>
          <p:spPr>
            <a:xfrm>
              <a:off x="154702" y="1315254"/>
              <a:ext cx="1269498" cy="370144"/>
            </a:xfrm>
            <a:prstGeom prst="rect">
              <a:avLst/>
            </a:prstGeom>
          </p:spPr>
        </p:pic>
        <p:pic>
          <p:nvPicPr>
            <p:cNvPr id="25" name="Picture 24">
              <a:extLst>
                <a:ext uri="{FF2B5EF4-FFF2-40B4-BE49-F238E27FC236}">
                  <a16:creationId xmlns:a16="http://schemas.microsoft.com/office/drawing/2014/main" id="{12480C36-701D-4B6E-8622-D26A101B48A5}"/>
                </a:ext>
              </a:extLst>
            </p:cNvPr>
            <p:cNvPicPr>
              <a:picLocks noChangeAspect="1"/>
            </p:cNvPicPr>
            <p:nvPr/>
          </p:nvPicPr>
          <p:blipFill>
            <a:blip r:embed="rId6"/>
            <a:stretch>
              <a:fillRect/>
            </a:stretch>
          </p:blipFill>
          <p:spPr>
            <a:xfrm>
              <a:off x="6094943" y="1271256"/>
              <a:ext cx="1269498" cy="466615"/>
            </a:xfrm>
            <a:prstGeom prst="rect">
              <a:avLst/>
            </a:prstGeom>
          </p:spPr>
        </p:pic>
        <p:sp>
          <p:nvSpPr>
            <p:cNvPr id="27" name="TextBox 26">
              <a:extLst>
                <a:ext uri="{FF2B5EF4-FFF2-40B4-BE49-F238E27FC236}">
                  <a16:creationId xmlns:a16="http://schemas.microsoft.com/office/drawing/2014/main" id="{EC77CF6F-E9B6-4EEA-B870-CD85198F5CB8}"/>
                </a:ext>
              </a:extLst>
            </p:cNvPr>
            <p:cNvSpPr txBox="1"/>
            <p:nvPr/>
          </p:nvSpPr>
          <p:spPr>
            <a:xfrm>
              <a:off x="1713893" y="1698965"/>
              <a:ext cx="1284583" cy="461665"/>
            </a:xfrm>
            <a:prstGeom prst="rect">
              <a:avLst/>
            </a:prstGeom>
            <a:noFill/>
          </p:spPr>
          <p:txBody>
            <a:bodyPr wrap="square" rtlCol="0">
              <a:spAutoFit/>
            </a:bodyPr>
            <a:lstStyle/>
            <a:p>
              <a:pPr algn="ctr"/>
              <a:r>
                <a:rPr lang="en-US" sz="1200" i="1" dirty="0">
                  <a:solidFill>
                    <a:schemeClr val="accent2"/>
                  </a:solidFill>
                  <a:latin typeface="+mn-lt"/>
                </a:rPr>
                <a:t>IPO</a:t>
              </a:r>
            </a:p>
            <a:p>
              <a:pPr algn="ctr"/>
              <a:r>
                <a:rPr lang="en-US" sz="1200" i="1" dirty="0">
                  <a:solidFill>
                    <a:schemeClr val="accent2"/>
                  </a:solidFill>
                  <a:latin typeface="+mn-lt"/>
                </a:rPr>
                <a:t>Phase 1/2</a:t>
              </a:r>
            </a:p>
          </p:txBody>
        </p:sp>
        <p:sp>
          <p:nvSpPr>
            <p:cNvPr id="28" name="TextBox 27">
              <a:extLst>
                <a:ext uri="{FF2B5EF4-FFF2-40B4-BE49-F238E27FC236}">
                  <a16:creationId xmlns:a16="http://schemas.microsoft.com/office/drawing/2014/main" id="{B46BD08E-CACD-4156-A101-95C69B104750}"/>
                </a:ext>
              </a:extLst>
            </p:cNvPr>
            <p:cNvSpPr txBox="1"/>
            <p:nvPr/>
          </p:nvSpPr>
          <p:spPr>
            <a:xfrm>
              <a:off x="3329553" y="1700700"/>
              <a:ext cx="1173719" cy="461665"/>
            </a:xfrm>
            <a:prstGeom prst="rect">
              <a:avLst/>
            </a:prstGeom>
            <a:noFill/>
          </p:spPr>
          <p:txBody>
            <a:bodyPr wrap="none" rtlCol="0">
              <a:spAutoFit/>
            </a:bodyPr>
            <a:lstStyle/>
            <a:p>
              <a:pPr algn="ctr"/>
              <a:r>
                <a:rPr lang="en-US" sz="1200" i="1" dirty="0">
                  <a:solidFill>
                    <a:schemeClr val="accent2"/>
                  </a:solidFill>
                  <a:latin typeface="+mn-lt"/>
                </a:rPr>
                <a:t>Acquired (</a:t>
              </a:r>
              <a:r>
                <a:rPr lang="en-US" sz="1200" i="1" dirty="0" err="1">
                  <a:solidFill>
                    <a:schemeClr val="accent2"/>
                  </a:solidFill>
                  <a:latin typeface="+mn-lt"/>
                </a:rPr>
                <a:t>JnJ</a:t>
              </a:r>
              <a:r>
                <a:rPr lang="en-US" sz="1200" i="1" dirty="0">
                  <a:solidFill>
                    <a:schemeClr val="accent2"/>
                  </a:solidFill>
                  <a:latin typeface="+mn-lt"/>
                </a:rPr>
                <a:t>)</a:t>
              </a:r>
            </a:p>
            <a:p>
              <a:pPr algn="ctr"/>
              <a:r>
                <a:rPr lang="en-US" sz="1200" i="1" dirty="0">
                  <a:solidFill>
                    <a:schemeClr val="accent2"/>
                  </a:solidFill>
                  <a:latin typeface="+mn-lt"/>
                </a:rPr>
                <a:t>Pre-clinical</a:t>
              </a:r>
            </a:p>
          </p:txBody>
        </p:sp>
        <p:sp>
          <p:nvSpPr>
            <p:cNvPr id="29" name="TextBox 28">
              <a:extLst>
                <a:ext uri="{FF2B5EF4-FFF2-40B4-BE49-F238E27FC236}">
                  <a16:creationId xmlns:a16="http://schemas.microsoft.com/office/drawing/2014/main" id="{B283AE4B-C1D4-4459-849B-FAB07ED49369}"/>
                </a:ext>
              </a:extLst>
            </p:cNvPr>
            <p:cNvSpPr txBox="1"/>
            <p:nvPr/>
          </p:nvSpPr>
          <p:spPr>
            <a:xfrm>
              <a:off x="291359" y="1758771"/>
              <a:ext cx="1353256" cy="461665"/>
            </a:xfrm>
            <a:prstGeom prst="rect">
              <a:avLst/>
            </a:prstGeom>
            <a:noFill/>
          </p:spPr>
          <p:txBody>
            <a:bodyPr wrap="none" rtlCol="0">
              <a:spAutoFit/>
            </a:bodyPr>
            <a:lstStyle/>
            <a:p>
              <a:pPr algn="ctr"/>
              <a:r>
                <a:rPr lang="en-US" sz="1200" i="1" dirty="0">
                  <a:solidFill>
                    <a:schemeClr val="accent2"/>
                  </a:solidFill>
                  <a:latin typeface="+mn-lt"/>
                </a:rPr>
                <a:t>Acquired (Merck)</a:t>
              </a:r>
            </a:p>
            <a:p>
              <a:pPr algn="ctr"/>
              <a:r>
                <a:rPr lang="en-US" sz="1200" i="1" dirty="0">
                  <a:solidFill>
                    <a:schemeClr val="accent2"/>
                  </a:solidFill>
                  <a:latin typeface="+mn-lt"/>
                </a:rPr>
                <a:t>Phase 1/2</a:t>
              </a:r>
            </a:p>
          </p:txBody>
        </p:sp>
        <p:sp>
          <p:nvSpPr>
            <p:cNvPr id="30" name="TextBox 29">
              <a:extLst>
                <a:ext uri="{FF2B5EF4-FFF2-40B4-BE49-F238E27FC236}">
                  <a16:creationId xmlns:a16="http://schemas.microsoft.com/office/drawing/2014/main" id="{97397A34-7C9A-4732-AA80-D82CB80E5726}"/>
                </a:ext>
              </a:extLst>
            </p:cNvPr>
            <p:cNvSpPr txBox="1"/>
            <p:nvPr/>
          </p:nvSpPr>
          <p:spPr>
            <a:xfrm>
              <a:off x="6111244" y="1707473"/>
              <a:ext cx="1447833" cy="461665"/>
            </a:xfrm>
            <a:prstGeom prst="rect">
              <a:avLst/>
            </a:prstGeom>
            <a:noFill/>
          </p:spPr>
          <p:txBody>
            <a:bodyPr wrap="none" rtlCol="0">
              <a:spAutoFit/>
            </a:bodyPr>
            <a:lstStyle/>
            <a:p>
              <a:pPr algn="ctr"/>
              <a:r>
                <a:rPr lang="en-US" sz="1200" i="1" dirty="0">
                  <a:solidFill>
                    <a:schemeClr val="accent2"/>
                  </a:solidFill>
                  <a:latin typeface="+mn-lt"/>
                </a:rPr>
                <a:t>Partnership (BMS)</a:t>
              </a:r>
            </a:p>
            <a:p>
              <a:pPr algn="ctr"/>
              <a:r>
                <a:rPr lang="en-US" sz="1200" i="1" dirty="0">
                  <a:solidFill>
                    <a:schemeClr val="accent2"/>
                  </a:solidFill>
                  <a:latin typeface="+mn-lt"/>
                </a:rPr>
                <a:t>Pre-clinical</a:t>
              </a:r>
            </a:p>
          </p:txBody>
        </p:sp>
        <p:sp>
          <p:nvSpPr>
            <p:cNvPr id="32" name="TextBox 31">
              <a:extLst>
                <a:ext uri="{FF2B5EF4-FFF2-40B4-BE49-F238E27FC236}">
                  <a16:creationId xmlns:a16="http://schemas.microsoft.com/office/drawing/2014/main" id="{52E46373-7EBE-48FA-96E0-22E469EA55F1}"/>
                </a:ext>
              </a:extLst>
            </p:cNvPr>
            <p:cNvSpPr txBox="1"/>
            <p:nvPr/>
          </p:nvSpPr>
          <p:spPr>
            <a:xfrm>
              <a:off x="1865707" y="2226114"/>
              <a:ext cx="1010483" cy="400110"/>
            </a:xfrm>
            <a:prstGeom prst="rect">
              <a:avLst/>
            </a:prstGeom>
            <a:noFill/>
          </p:spPr>
          <p:txBody>
            <a:bodyPr wrap="square" rtlCol="0">
              <a:spAutoFit/>
            </a:bodyPr>
            <a:lstStyle/>
            <a:p>
              <a:r>
                <a:rPr lang="en-US" sz="2000" b="1" dirty="0"/>
                <a:t>$420M</a:t>
              </a:r>
            </a:p>
          </p:txBody>
        </p:sp>
        <p:sp>
          <p:nvSpPr>
            <p:cNvPr id="33" name="TextBox 32">
              <a:extLst>
                <a:ext uri="{FF2B5EF4-FFF2-40B4-BE49-F238E27FC236}">
                  <a16:creationId xmlns:a16="http://schemas.microsoft.com/office/drawing/2014/main" id="{4FC3987D-C568-4C76-8906-90C93E674F6A}"/>
                </a:ext>
              </a:extLst>
            </p:cNvPr>
            <p:cNvSpPr txBox="1"/>
            <p:nvPr/>
          </p:nvSpPr>
          <p:spPr>
            <a:xfrm>
              <a:off x="3398834" y="2225926"/>
              <a:ext cx="1100841" cy="400110"/>
            </a:xfrm>
            <a:prstGeom prst="rect">
              <a:avLst/>
            </a:prstGeom>
            <a:noFill/>
          </p:spPr>
          <p:txBody>
            <a:bodyPr wrap="square" rtlCol="0">
              <a:spAutoFit/>
            </a:bodyPr>
            <a:lstStyle/>
            <a:p>
              <a:r>
                <a:rPr lang="en-US" sz="2000" b="1" dirty="0"/>
                <a:t>$1.04B</a:t>
              </a:r>
            </a:p>
          </p:txBody>
        </p:sp>
        <p:sp>
          <p:nvSpPr>
            <p:cNvPr id="34" name="TextBox 33">
              <a:extLst>
                <a:ext uri="{FF2B5EF4-FFF2-40B4-BE49-F238E27FC236}">
                  <a16:creationId xmlns:a16="http://schemas.microsoft.com/office/drawing/2014/main" id="{9D979E3B-7693-472E-B97D-D1056A59AFA5}"/>
                </a:ext>
              </a:extLst>
            </p:cNvPr>
            <p:cNvSpPr txBox="1"/>
            <p:nvPr/>
          </p:nvSpPr>
          <p:spPr>
            <a:xfrm>
              <a:off x="394383" y="2235138"/>
              <a:ext cx="1040465" cy="400110"/>
            </a:xfrm>
            <a:prstGeom prst="rect">
              <a:avLst/>
            </a:prstGeom>
            <a:noFill/>
          </p:spPr>
          <p:txBody>
            <a:bodyPr wrap="square" rtlCol="0">
              <a:spAutoFit/>
            </a:bodyPr>
            <a:lstStyle/>
            <a:p>
              <a:r>
                <a:rPr lang="en-US" sz="2000" b="1" dirty="0"/>
                <a:t>$394M</a:t>
              </a:r>
            </a:p>
          </p:txBody>
        </p:sp>
        <p:sp>
          <p:nvSpPr>
            <p:cNvPr id="35" name="TextBox 34">
              <a:extLst>
                <a:ext uri="{FF2B5EF4-FFF2-40B4-BE49-F238E27FC236}">
                  <a16:creationId xmlns:a16="http://schemas.microsoft.com/office/drawing/2014/main" id="{D0CE019A-6EF1-47F7-A263-55B53609B4BF}"/>
                </a:ext>
              </a:extLst>
            </p:cNvPr>
            <p:cNvSpPr txBox="1"/>
            <p:nvPr/>
          </p:nvSpPr>
          <p:spPr>
            <a:xfrm>
              <a:off x="6385717" y="2235138"/>
              <a:ext cx="1136622" cy="400110"/>
            </a:xfrm>
            <a:prstGeom prst="rect">
              <a:avLst/>
            </a:prstGeom>
            <a:noFill/>
          </p:spPr>
          <p:txBody>
            <a:bodyPr wrap="square" rtlCol="0">
              <a:spAutoFit/>
            </a:bodyPr>
            <a:lstStyle/>
            <a:p>
              <a:r>
                <a:rPr lang="en-US" sz="2000" b="1" dirty="0"/>
                <a:t>$936M</a:t>
              </a:r>
            </a:p>
          </p:txBody>
        </p:sp>
        <p:pic>
          <p:nvPicPr>
            <p:cNvPr id="6" name="Picture 5" descr="A close up of a sign&#10;&#10;Description automatically generated">
              <a:extLst>
                <a:ext uri="{FF2B5EF4-FFF2-40B4-BE49-F238E27FC236}">
                  <a16:creationId xmlns:a16="http://schemas.microsoft.com/office/drawing/2014/main" id="{BB0CB179-6E94-4D0E-B323-117D48C4AF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3450" y="1367433"/>
              <a:ext cx="1100546" cy="227565"/>
            </a:xfrm>
            <a:prstGeom prst="rect">
              <a:avLst/>
            </a:prstGeom>
          </p:spPr>
        </p:pic>
        <p:sp>
          <p:nvSpPr>
            <p:cNvPr id="36" name="TextBox 35">
              <a:extLst>
                <a:ext uri="{FF2B5EF4-FFF2-40B4-BE49-F238E27FC236}">
                  <a16:creationId xmlns:a16="http://schemas.microsoft.com/office/drawing/2014/main" id="{89D1473B-FB47-4109-99C6-E59D30904826}"/>
                </a:ext>
              </a:extLst>
            </p:cNvPr>
            <p:cNvSpPr txBox="1"/>
            <p:nvPr/>
          </p:nvSpPr>
          <p:spPr>
            <a:xfrm>
              <a:off x="7489565" y="1707473"/>
              <a:ext cx="1611660" cy="461665"/>
            </a:xfrm>
            <a:prstGeom prst="rect">
              <a:avLst/>
            </a:prstGeom>
            <a:noFill/>
          </p:spPr>
          <p:txBody>
            <a:bodyPr wrap="none" rtlCol="0">
              <a:spAutoFit/>
            </a:bodyPr>
            <a:lstStyle/>
            <a:p>
              <a:pPr algn="ctr"/>
              <a:r>
                <a:rPr lang="en-US" sz="1200" i="1" dirty="0">
                  <a:solidFill>
                    <a:schemeClr val="accent2"/>
                  </a:solidFill>
                  <a:latin typeface="+mn-lt"/>
                </a:rPr>
                <a:t>Partnership (Takeda)</a:t>
              </a:r>
            </a:p>
            <a:p>
              <a:pPr algn="ctr"/>
              <a:r>
                <a:rPr lang="en-US" sz="1200" i="1" dirty="0">
                  <a:solidFill>
                    <a:schemeClr val="accent2"/>
                  </a:solidFill>
                  <a:latin typeface="+mn-lt"/>
                </a:rPr>
                <a:t>Pre-clinical</a:t>
              </a:r>
            </a:p>
          </p:txBody>
        </p:sp>
        <p:sp>
          <p:nvSpPr>
            <p:cNvPr id="38" name="TextBox 37">
              <a:extLst>
                <a:ext uri="{FF2B5EF4-FFF2-40B4-BE49-F238E27FC236}">
                  <a16:creationId xmlns:a16="http://schemas.microsoft.com/office/drawing/2014/main" id="{14B2C2CD-DDA9-4414-A655-BE9373125CA3}"/>
                </a:ext>
              </a:extLst>
            </p:cNvPr>
            <p:cNvSpPr txBox="1"/>
            <p:nvPr/>
          </p:nvSpPr>
          <p:spPr>
            <a:xfrm>
              <a:off x="7795353" y="2220436"/>
              <a:ext cx="1136622" cy="400110"/>
            </a:xfrm>
            <a:prstGeom prst="rect">
              <a:avLst/>
            </a:prstGeom>
            <a:noFill/>
          </p:spPr>
          <p:txBody>
            <a:bodyPr wrap="square" rtlCol="0">
              <a:spAutoFit/>
            </a:bodyPr>
            <a:lstStyle/>
            <a:p>
              <a:r>
                <a:rPr lang="en-US" sz="2000" b="1" dirty="0"/>
                <a:t>$900M</a:t>
              </a:r>
            </a:p>
          </p:txBody>
        </p:sp>
        <p:pic>
          <p:nvPicPr>
            <p:cNvPr id="5" name="Graphic 4">
              <a:extLst>
                <a:ext uri="{FF2B5EF4-FFF2-40B4-BE49-F238E27FC236}">
                  <a16:creationId xmlns:a16="http://schemas.microsoft.com/office/drawing/2014/main" id="{C865D378-0DA8-410F-A7FD-E8F21F5C17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92511" y="1333906"/>
              <a:ext cx="1358115" cy="294618"/>
            </a:xfrm>
            <a:prstGeom prst="rect">
              <a:avLst/>
            </a:prstGeom>
          </p:spPr>
        </p:pic>
        <p:sp>
          <p:nvSpPr>
            <p:cNvPr id="37" name="TextBox 36">
              <a:extLst>
                <a:ext uri="{FF2B5EF4-FFF2-40B4-BE49-F238E27FC236}">
                  <a16:creationId xmlns:a16="http://schemas.microsoft.com/office/drawing/2014/main" id="{0202E1DC-AED0-4FD0-AE00-E63508AEB4FA}"/>
                </a:ext>
              </a:extLst>
            </p:cNvPr>
            <p:cNvSpPr txBox="1"/>
            <p:nvPr/>
          </p:nvSpPr>
          <p:spPr>
            <a:xfrm>
              <a:off x="4799276" y="1717554"/>
              <a:ext cx="1284583" cy="461665"/>
            </a:xfrm>
            <a:prstGeom prst="rect">
              <a:avLst/>
            </a:prstGeom>
            <a:noFill/>
          </p:spPr>
          <p:txBody>
            <a:bodyPr wrap="square" rtlCol="0">
              <a:spAutoFit/>
            </a:bodyPr>
            <a:lstStyle/>
            <a:p>
              <a:pPr algn="ctr"/>
              <a:r>
                <a:rPr lang="en-US" sz="1200" i="1" dirty="0">
                  <a:solidFill>
                    <a:schemeClr val="accent2"/>
                  </a:solidFill>
                  <a:latin typeface="+mn-lt"/>
                </a:rPr>
                <a:t>IPO</a:t>
              </a:r>
            </a:p>
            <a:p>
              <a:pPr algn="ctr"/>
              <a:r>
                <a:rPr lang="en-US" sz="1200" i="1" dirty="0">
                  <a:solidFill>
                    <a:schemeClr val="accent2"/>
                  </a:solidFill>
                  <a:latin typeface="+mn-lt"/>
                </a:rPr>
                <a:t>Phase 1/2</a:t>
              </a:r>
            </a:p>
          </p:txBody>
        </p:sp>
        <p:sp>
          <p:nvSpPr>
            <p:cNvPr id="39" name="TextBox 38">
              <a:extLst>
                <a:ext uri="{FF2B5EF4-FFF2-40B4-BE49-F238E27FC236}">
                  <a16:creationId xmlns:a16="http://schemas.microsoft.com/office/drawing/2014/main" id="{A61966F3-F779-417C-B5A6-EB5A5B2D7317}"/>
                </a:ext>
              </a:extLst>
            </p:cNvPr>
            <p:cNvSpPr txBox="1"/>
            <p:nvPr/>
          </p:nvSpPr>
          <p:spPr>
            <a:xfrm>
              <a:off x="4951155" y="2216597"/>
              <a:ext cx="1040465" cy="400110"/>
            </a:xfrm>
            <a:prstGeom prst="rect">
              <a:avLst/>
            </a:prstGeom>
            <a:noFill/>
          </p:spPr>
          <p:txBody>
            <a:bodyPr wrap="square" rtlCol="0">
              <a:spAutoFit/>
            </a:bodyPr>
            <a:lstStyle/>
            <a:p>
              <a:r>
                <a:rPr lang="en-US" sz="2000" b="1" dirty="0"/>
                <a:t>$328M</a:t>
              </a:r>
            </a:p>
          </p:txBody>
        </p:sp>
      </p:grpSp>
      <p:pic>
        <p:nvPicPr>
          <p:cNvPr id="7" name="Picture 6">
            <a:extLst>
              <a:ext uri="{FF2B5EF4-FFF2-40B4-BE49-F238E27FC236}">
                <a16:creationId xmlns:a16="http://schemas.microsoft.com/office/drawing/2014/main" id="{0D0C0144-E3A3-4FBC-8912-BFC7A3BB121A}"/>
              </a:ext>
            </a:extLst>
          </p:cNvPr>
          <p:cNvPicPr>
            <a:picLocks noChangeAspect="1"/>
          </p:cNvPicPr>
          <p:nvPr/>
        </p:nvPicPr>
        <p:blipFill>
          <a:blip r:embed="rId10"/>
          <a:stretch>
            <a:fillRect/>
          </a:stretch>
        </p:blipFill>
        <p:spPr>
          <a:xfrm>
            <a:off x="437595" y="3684265"/>
            <a:ext cx="7822788" cy="2780535"/>
          </a:xfrm>
          <a:prstGeom prst="rect">
            <a:avLst/>
          </a:prstGeom>
        </p:spPr>
      </p:pic>
    </p:spTree>
    <p:extLst>
      <p:ext uri="{BB962C8B-B14F-4D97-AF65-F5344CB8AC3E}">
        <p14:creationId xmlns:p14="http://schemas.microsoft.com/office/powerpoint/2010/main" val="222672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8CE4-96D3-4DF5-B4B3-EE3518B4ABB1}"/>
              </a:ext>
            </a:extLst>
          </p:cNvPr>
          <p:cNvSpPr>
            <a:spLocks noGrp="1"/>
          </p:cNvSpPr>
          <p:nvPr>
            <p:ph type="title"/>
          </p:nvPr>
        </p:nvSpPr>
        <p:spPr/>
        <p:txBody>
          <a:bodyPr/>
          <a:lstStyle/>
          <a:p>
            <a:r>
              <a:rPr lang="en-US" b="0" dirty="0">
                <a:effectLst/>
              </a:rPr>
              <a:t>Selected Multi-product Platform Cancer Therapy Deals 2020-21</a:t>
            </a:r>
          </a:p>
        </p:txBody>
      </p:sp>
      <p:sp>
        <p:nvSpPr>
          <p:cNvPr id="4" name="Slide Number Placeholder 3">
            <a:extLst>
              <a:ext uri="{FF2B5EF4-FFF2-40B4-BE49-F238E27FC236}">
                <a16:creationId xmlns:a16="http://schemas.microsoft.com/office/drawing/2014/main" id="{719554A2-E93F-4FB7-800C-6D78C41654F4}"/>
              </a:ext>
            </a:extLst>
          </p:cNvPr>
          <p:cNvSpPr>
            <a:spLocks noGrp="1"/>
          </p:cNvSpPr>
          <p:nvPr>
            <p:ph type="sldNum" sz="quarter" idx="11"/>
          </p:nvPr>
        </p:nvSpPr>
        <p:spPr/>
        <p:txBody>
          <a:bodyPr/>
          <a:lstStyle/>
          <a:p>
            <a:pPr algn="ctr"/>
            <a:fld id="{7F64B6CE-DA5C-0C4D-8557-ACF4BDCBED45}" type="slidenum">
              <a:rPr lang="en-US" smtClean="0"/>
              <a:pPr algn="ctr"/>
              <a:t>34</a:t>
            </a:fld>
            <a:endParaRPr lang="en-US" dirty="0"/>
          </a:p>
        </p:txBody>
      </p:sp>
      <p:pic>
        <p:nvPicPr>
          <p:cNvPr id="5" name="Picture 4">
            <a:extLst>
              <a:ext uri="{FF2B5EF4-FFF2-40B4-BE49-F238E27FC236}">
                <a16:creationId xmlns:a16="http://schemas.microsoft.com/office/drawing/2014/main" id="{BF734AD2-B87A-4C50-8D5E-67CFE5BFEA2B}"/>
              </a:ext>
            </a:extLst>
          </p:cNvPr>
          <p:cNvPicPr>
            <a:picLocks noChangeAspect="1"/>
          </p:cNvPicPr>
          <p:nvPr/>
        </p:nvPicPr>
        <p:blipFill>
          <a:blip r:embed="rId2"/>
          <a:stretch>
            <a:fillRect/>
          </a:stretch>
        </p:blipFill>
        <p:spPr>
          <a:xfrm>
            <a:off x="3939182" y="1315021"/>
            <a:ext cx="1753836" cy="999210"/>
          </a:xfrm>
          <a:prstGeom prst="rect">
            <a:avLst/>
          </a:prstGeom>
        </p:spPr>
      </p:pic>
      <p:pic>
        <p:nvPicPr>
          <p:cNvPr id="6" name="Picture 5">
            <a:extLst>
              <a:ext uri="{FF2B5EF4-FFF2-40B4-BE49-F238E27FC236}">
                <a16:creationId xmlns:a16="http://schemas.microsoft.com/office/drawing/2014/main" id="{4C35AFD1-8F22-432C-AF1F-9D639EA6DE98}"/>
              </a:ext>
            </a:extLst>
          </p:cNvPr>
          <p:cNvPicPr>
            <a:picLocks noChangeAspect="1"/>
          </p:cNvPicPr>
          <p:nvPr/>
        </p:nvPicPr>
        <p:blipFill>
          <a:blip r:embed="rId3"/>
          <a:stretch>
            <a:fillRect/>
          </a:stretch>
        </p:blipFill>
        <p:spPr>
          <a:xfrm>
            <a:off x="49658" y="1324377"/>
            <a:ext cx="1693020" cy="1126628"/>
          </a:xfrm>
          <a:prstGeom prst="rect">
            <a:avLst/>
          </a:prstGeom>
        </p:spPr>
      </p:pic>
      <p:pic>
        <p:nvPicPr>
          <p:cNvPr id="8" name="Picture 7">
            <a:extLst>
              <a:ext uri="{FF2B5EF4-FFF2-40B4-BE49-F238E27FC236}">
                <a16:creationId xmlns:a16="http://schemas.microsoft.com/office/drawing/2014/main" id="{44045977-560E-4265-9252-4BFEFE087C34}"/>
              </a:ext>
            </a:extLst>
          </p:cNvPr>
          <p:cNvPicPr>
            <a:picLocks noChangeAspect="1"/>
          </p:cNvPicPr>
          <p:nvPr/>
        </p:nvPicPr>
        <p:blipFill>
          <a:blip r:embed="rId4"/>
          <a:stretch>
            <a:fillRect/>
          </a:stretch>
        </p:blipFill>
        <p:spPr>
          <a:xfrm>
            <a:off x="2067465" y="1366202"/>
            <a:ext cx="1671028" cy="827657"/>
          </a:xfrm>
          <a:prstGeom prst="rect">
            <a:avLst/>
          </a:prstGeom>
        </p:spPr>
      </p:pic>
      <p:pic>
        <p:nvPicPr>
          <p:cNvPr id="9" name="Picture 8">
            <a:extLst>
              <a:ext uri="{FF2B5EF4-FFF2-40B4-BE49-F238E27FC236}">
                <a16:creationId xmlns:a16="http://schemas.microsoft.com/office/drawing/2014/main" id="{1768CFDB-0128-440E-8081-643911A2206F}"/>
              </a:ext>
            </a:extLst>
          </p:cNvPr>
          <p:cNvPicPr>
            <a:picLocks noChangeAspect="1"/>
          </p:cNvPicPr>
          <p:nvPr/>
        </p:nvPicPr>
        <p:blipFill>
          <a:blip r:embed="rId5"/>
          <a:stretch>
            <a:fillRect/>
          </a:stretch>
        </p:blipFill>
        <p:spPr>
          <a:xfrm>
            <a:off x="6014005" y="1205099"/>
            <a:ext cx="1290007" cy="1290007"/>
          </a:xfrm>
          <a:prstGeom prst="rect">
            <a:avLst/>
          </a:prstGeom>
        </p:spPr>
      </p:pic>
      <p:pic>
        <p:nvPicPr>
          <p:cNvPr id="11" name="Picture 10">
            <a:extLst>
              <a:ext uri="{FF2B5EF4-FFF2-40B4-BE49-F238E27FC236}">
                <a16:creationId xmlns:a16="http://schemas.microsoft.com/office/drawing/2014/main" id="{354058E1-26CB-4180-9E24-146780F5A3D8}"/>
              </a:ext>
            </a:extLst>
          </p:cNvPr>
          <p:cNvPicPr>
            <a:picLocks noChangeAspect="1"/>
          </p:cNvPicPr>
          <p:nvPr/>
        </p:nvPicPr>
        <p:blipFill>
          <a:blip r:embed="rId6"/>
          <a:stretch>
            <a:fillRect/>
          </a:stretch>
        </p:blipFill>
        <p:spPr>
          <a:xfrm>
            <a:off x="7314387" y="1342376"/>
            <a:ext cx="1779955" cy="930170"/>
          </a:xfrm>
          <a:prstGeom prst="rect">
            <a:avLst/>
          </a:prstGeom>
        </p:spPr>
      </p:pic>
      <p:sp>
        <p:nvSpPr>
          <p:cNvPr id="12" name="TextBox 11">
            <a:extLst>
              <a:ext uri="{FF2B5EF4-FFF2-40B4-BE49-F238E27FC236}">
                <a16:creationId xmlns:a16="http://schemas.microsoft.com/office/drawing/2014/main" id="{A6B0AD14-A586-4840-BE1E-D59571BFE40A}"/>
              </a:ext>
            </a:extLst>
          </p:cNvPr>
          <p:cNvSpPr txBox="1"/>
          <p:nvPr/>
        </p:nvSpPr>
        <p:spPr>
          <a:xfrm>
            <a:off x="137114" y="2415887"/>
            <a:ext cx="1673812" cy="276999"/>
          </a:xfrm>
          <a:prstGeom prst="rect">
            <a:avLst/>
          </a:prstGeom>
          <a:noFill/>
        </p:spPr>
        <p:txBody>
          <a:bodyPr wrap="square" rtlCol="0">
            <a:spAutoFit/>
          </a:bodyPr>
          <a:lstStyle/>
          <a:p>
            <a:r>
              <a:rPr lang="en-US" sz="1200" b="1" dirty="0"/>
              <a:t>$4.7BB Acquisition</a:t>
            </a:r>
          </a:p>
        </p:txBody>
      </p:sp>
      <p:sp>
        <p:nvSpPr>
          <p:cNvPr id="13" name="TextBox 12">
            <a:extLst>
              <a:ext uri="{FF2B5EF4-FFF2-40B4-BE49-F238E27FC236}">
                <a16:creationId xmlns:a16="http://schemas.microsoft.com/office/drawing/2014/main" id="{A0A342F4-47D9-4154-AEAE-E330AD2B1698}"/>
              </a:ext>
            </a:extLst>
          </p:cNvPr>
          <p:cNvSpPr txBox="1"/>
          <p:nvPr/>
        </p:nvSpPr>
        <p:spPr>
          <a:xfrm>
            <a:off x="2204620" y="2415887"/>
            <a:ext cx="1683910" cy="276999"/>
          </a:xfrm>
          <a:prstGeom prst="rect">
            <a:avLst/>
          </a:prstGeom>
          <a:noFill/>
        </p:spPr>
        <p:txBody>
          <a:bodyPr wrap="square" rtlCol="0">
            <a:spAutoFit/>
          </a:bodyPr>
          <a:lstStyle/>
          <a:p>
            <a:r>
              <a:rPr lang="en-US" sz="1200" b="1" dirty="0"/>
              <a:t>$2.8BB Acquisition</a:t>
            </a:r>
          </a:p>
        </p:txBody>
      </p:sp>
      <p:sp>
        <p:nvSpPr>
          <p:cNvPr id="14" name="TextBox 13">
            <a:extLst>
              <a:ext uri="{FF2B5EF4-FFF2-40B4-BE49-F238E27FC236}">
                <a16:creationId xmlns:a16="http://schemas.microsoft.com/office/drawing/2014/main" id="{F354D070-F81C-4360-81B2-F14FF516ADC4}"/>
              </a:ext>
            </a:extLst>
          </p:cNvPr>
          <p:cNvSpPr txBox="1"/>
          <p:nvPr/>
        </p:nvSpPr>
        <p:spPr>
          <a:xfrm>
            <a:off x="4135186" y="2417858"/>
            <a:ext cx="1631951" cy="276999"/>
          </a:xfrm>
          <a:prstGeom prst="rect">
            <a:avLst/>
          </a:prstGeom>
          <a:noFill/>
        </p:spPr>
        <p:txBody>
          <a:bodyPr wrap="square" rtlCol="0">
            <a:spAutoFit/>
          </a:bodyPr>
          <a:lstStyle/>
          <a:p>
            <a:r>
              <a:rPr lang="en-US" sz="1200" b="1" dirty="0"/>
              <a:t>$4.0BB Acquisition</a:t>
            </a:r>
          </a:p>
        </p:txBody>
      </p:sp>
      <p:sp>
        <p:nvSpPr>
          <p:cNvPr id="15" name="TextBox 14">
            <a:extLst>
              <a:ext uri="{FF2B5EF4-FFF2-40B4-BE49-F238E27FC236}">
                <a16:creationId xmlns:a16="http://schemas.microsoft.com/office/drawing/2014/main" id="{9980CDC1-FEB3-45ED-BB6E-2CB36009C352}"/>
              </a:ext>
            </a:extLst>
          </p:cNvPr>
          <p:cNvSpPr txBox="1"/>
          <p:nvPr/>
        </p:nvSpPr>
        <p:spPr>
          <a:xfrm>
            <a:off x="5899953" y="2451005"/>
            <a:ext cx="1779955" cy="276999"/>
          </a:xfrm>
          <a:prstGeom prst="rect">
            <a:avLst/>
          </a:prstGeom>
          <a:noFill/>
        </p:spPr>
        <p:txBody>
          <a:bodyPr wrap="square" rtlCol="0">
            <a:spAutoFit/>
          </a:bodyPr>
          <a:lstStyle/>
          <a:p>
            <a:r>
              <a:rPr lang="en-US" sz="1200" b="1" dirty="0"/>
              <a:t>$630MM Acquisition</a:t>
            </a:r>
          </a:p>
        </p:txBody>
      </p:sp>
      <p:sp>
        <p:nvSpPr>
          <p:cNvPr id="16" name="TextBox 15">
            <a:extLst>
              <a:ext uri="{FF2B5EF4-FFF2-40B4-BE49-F238E27FC236}">
                <a16:creationId xmlns:a16="http://schemas.microsoft.com/office/drawing/2014/main" id="{220C17FD-424C-4D20-BD9F-2A6BA754625B}"/>
              </a:ext>
            </a:extLst>
          </p:cNvPr>
          <p:cNvSpPr txBox="1"/>
          <p:nvPr/>
        </p:nvSpPr>
        <p:spPr>
          <a:xfrm>
            <a:off x="7458922" y="2454085"/>
            <a:ext cx="1779955" cy="276999"/>
          </a:xfrm>
          <a:prstGeom prst="rect">
            <a:avLst/>
          </a:prstGeom>
          <a:noFill/>
        </p:spPr>
        <p:txBody>
          <a:bodyPr wrap="square" rtlCol="0">
            <a:spAutoFit/>
          </a:bodyPr>
          <a:lstStyle/>
          <a:p>
            <a:r>
              <a:rPr lang="en-US" sz="1200" b="1" dirty="0"/>
              <a:t>$695MM Licensing</a:t>
            </a:r>
          </a:p>
        </p:txBody>
      </p:sp>
      <p:pic>
        <p:nvPicPr>
          <p:cNvPr id="3" name="Picture 2">
            <a:extLst>
              <a:ext uri="{FF2B5EF4-FFF2-40B4-BE49-F238E27FC236}">
                <a16:creationId xmlns:a16="http://schemas.microsoft.com/office/drawing/2014/main" id="{23947AF4-B81B-4B8F-AD1C-14A2D2EE3072}"/>
              </a:ext>
            </a:extLst>
          </p:cNvPr>
          <p:cNvPicPr>
            <a:picLocks noChangeAspect="1"/>
          </p:cNvPicPr>
          <p:nvPr/>
        </p:nvPicPr>
        <p:blipFill>
          <a:blip r:embed="rId7"/>
          <a:stretch>
            <a:fillRect/>
          </a:stretch>
        </p:blipFill>
        <p:spPr>
          <a:xfrm>
            <a:off x="-15523" y="3405741"/>
            <a:ext cx="9144000" cy="2462567"/>
          </a:xfrm>
          <a:prstGeom prst="rect">
            <a:avLst/>
          </a:prstGeom>
        </p:spPr>
      </p:pic>
    </p:spTree>
    <p:extLst>
      <p:ext uri="{BB962C8B-B14F-4D97-AF65-F5344CB8AC3E}">
        <p14:creationId xmlns:p14="http://schemas.microsoft.com/office/powerpoint/2010/main" val="892904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Arrow Connector 102">
            <a:extLst>
              <a:ext uri="{FF2B5EF4-FFF2-40B4-BE49-F238E27FC236}">
                <a16:creationId xmlns:a16="http://schemas.microsoft.com/office/drawing/2014/main" id="{5AF0FE75-64CC-441C-9633-85467158DC37}"/>
              </a:ext>
            </a:extLst>
          </p:cNvPr>
          <p:cNvCxnSpPr>
            <a:cxnSpLocks/>
          </p:cNvCxnSpPr>
          <p:nvPr/>
        </p:nvCxnSpPr>
        <p:spPr>
          <a:xfrm flipH="1">
            <a:off x="4892436" y="2888283"/>
            <a:ext cx="1" cy="275205"/>
          </a:xfrm>
          <a:prstGeom prst="straightConnector1">
            <a:avLst/>
          </a:prstGeom>
          <a:ln w="2222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C270BC-3ED8-4633-8CDF-8C555C130B45}"/>
              </a:ext>
            </a:extLst>
          </p:cNvPr>
          <p:cNvCxnSpPr>
            <a:cxnSpLocks/>
          </p:cNvCxnSpPr>
          <p:nvPr/>
        </p:nvCxnSpPr>
        <p:spPr>
          <a:xfrm flipH="1">
            <a:off x="6209325" y="2424704"/>
            <a:ext cx="21534" cy="3588337"/>
          </a:xfrm>
          <a:prstGeom prst="line">
            <a:avLst/>
          </a:prstGeom>
        </p:spPr>
        <p:style>
          <a:lnRef idx="1">
            <a:schemeClr val="accent1"/>
          </a:lnRef>
          <a:fillRef idx="0">
            <a:schemeClr val="accent1"/>
          </a:fillRef>
          <a:effectRef idx="0">
            <a:schemeClr val="accent1"/>
          </a:effectRef>
          <a:fontRef idx="minor">
            <a:schemeClr val="tx1"/>
          </a:fontRef>
        </p:style>
      </p:cxnSp>
      <p:sp>
        <p:nvSpPr>
          <p:cNvPr id="230" name="Rectangle 229">
            <a:extLst>
              <a:ext uri="{FF2B5EF4-FFF2-40B4-BE49-F238E27FC236}">
                <a16:creationId xmlns:a16="http://schemas.microsoft.com/office/drawing/2014/main" id="{62F6B8BC-6BE4-4BA4-9A6F-35E35C843485}"/>
              </a:ext>
            </a:extLst>
          </p:cNvPr>
          <p:cNvSpPr/>
          <p:nvPr/>
        </p:nvSpPr>
        <p:spPr>
          <a:xfrm>
            <a:off x="6135230" y="4195686"/>
            <a:ext cx="1921738" cy="318820"/>
          </a:xfrm>
          <a:prstGeom prst="rect">
            <a:avLst/>
          </a:prstGeom>
          <a:solidFill>
            <a:srgbClr val="FDD3E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BLA Filing  FDA</a:t>
            </a:r>
          </a:p>
        </p:txBody>
      </p:sp>
      <p:sp>
        <p:nvSpPr>
          <p:cNvPr id="224" name="Rectangle 223"/>
          <p:cNvSpPr/>
          <p:nvPr/>
        </p:nvSpPr>
        <p:spPr>
          <a:xfrm>
            <a:off x="6135230" y="3818049"/>
            <a:ext cx="1712482" cy="318819"/>
          </a:xfrm>
          <a:prstGeom prst="rect">
            <a:avLst/>
          </a:prstGeom>
          <a:solidFill>
            <a:srgbClr val="FDD3E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End of Phase III Meeting</a:t>
            </a:r>
          </a:p>
          <a:p>
            <a:pPr algn="ctr"/>
            <a:r>
              <a:rPr lang="en-US" sz="1000" dirty="0">
                <a:solidFill>
                  <a:schemeClr val="tx1"/>
                </a:solidFill>
              </a:rPr>
              <a:t>with FDA</a:t>
            </a:r>
          </a:p>
        </p:txBody>
      </p:sp>
      <p:cxnSp>
        <p:nvCxnSpPr>
          <p:cNvPr id="38" name="Straight Connector 37">
            <a:extLst>
              <a:ext uri="{FF2B5EF4-FFF2-40B4-BE49-F238E27FC236}">
                <a16:creationId xmlns:a16="http://schemas.microsoft.com/office/drawing/2014/main" id="{C4C58910-EA58-4E14-A4F3-1D42DDD81E9E}"/>
              </a:ext>
            </a:extLst>
          </p:cNvPr>
          <p:cNvCxnSpPr>
            <a:cxnSpLocks/>
          </p:cNvCxnSpPr>
          <p:nvPr/>
        </p:nvCxnSpPr>
        <p:spPr>
          <a:xfrm>
            <a:off x="3014183" y="2424706"/>
            <a:ext cx="7905" cy="3588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92A881-BDFC-4752-9D2E-493A215A6F1F}"/>
              </a:ext>
            </a:extLst>
          </p:cNvPr>
          <p:cNvCxnSpPr>
            <a:cxnSpLocks/>
          </p:cNvCxnSpPr>
          <p:nvPr/>
        </p:nvCxnSpPr>
        <p:spPr>
          <a:xfrm flipH="1">
            <a:off x="4652679" y="2368937"/>
            <a:ext cx="2" cy="3578796"/>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EFACAC-04CF-4C5E-94F6-8CE1D5121001}"/>
              </a:ext>
            </a:extLst>
          </p:cNvPr>
          <p:cNvSpPr>
            <a:spLocks noGrp="1"/>
          </p:cNvSpPr>
          <p:nvPr>
            <p:ph type="title"/>
          </p:nvPr>
        </p:nvSpPr>
        <p:spPr>
          <a:xfrm>
            <a:off x="97184" y="177527"/>
            <a:ext cx="8686800" cy="593726"/>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2400" b="0" dirty="0">
                <a:effectLst/>
              </a:rPr>
              <a:t>Series B Convertible Round is $5M, a $25M Series B Round and possible $35M Series C Round</a:t>
            </a:r>
          </a:p>
        </p:txBody>
      </p:sp>
      <p:sp>
        <p:nvSpPr>
          <p:cNvPr id="3" name="OTLSHAPE_TB_00000000000000000000000000000000_ScaleMarking1">
            <a:extLst>
              <a:ext uri="{FF2B5EF4-FFF2-40B4-BE49-F238E27FC236}">
                <a16:creationId xmlns:a16="http://schemas.microsoft.com/office/drawing/2014/main" id="{350ABB0A-73D2-4611-B2B0-E6D9EF360893}"/>
              </a:ext>
            </a:extLst>
          </p:cNvPr>
          <p:cNvSpPr txBox="1"/>
          <p:nvPr>
            <p:custDataLst>
              <p:tags r:id="rId1"/>
            </p:custDataLst>
          </p:nvPr>
        </p:nvSpPr>
        <p:spPr>
          <a:xfrm>
            <a:off x="2670066" y="1678419"/>
            <a:ext cx="314738" cy="193989"/>
          </a:xfrm>
          <a:prstGeom prst="rect">
            <a:avLst/>
          </a:prstGeom>
          <a:noFill/>
        </p:spPr>
        <p:txBody>
          <a:bodyPr vert="horz" wrap="none" lIns="0" tIns="0" rIns="0" bIns="0" rtlCol="0" anchor="ctr" anchorCtr="0">
            <a:noAutofit/>
          </a:bodyPr>
          <a:lstStyle/>
          <a:p>
            <a:r>
              <a:rPr lang="en-US" sz="1200" b="1" spc="-26" dirty="0">
                <a:solidFill>
                  <a:schemeClr val="dk2"/>
                </a:solidFill>
                <a:latin typeface="Calibri" panose="020F0502020204030204" pitchFamily="34" charset="0"/>
              </a:rPr>
              <a:t>2021</a:t>
            </a:r>
          </a:p>
        </p:txBody>
      </p:sp>
      <p:sp>
        <p:nvSpPr>
          <p:cNvPr id="4" name="OTLSHAPE_TB_00000000000000000000000000000000_ScaleMarking2">
            <a:extLst>
              <a:ext uri="{FF2B5EF4-FFF2-40B4-BE49-F238E27FC236}">
                <a16:creationId xmlns:a16="http://schemas.microsoft.com/office/drawing/2014/main" id="{D5376B97-CE89-4BD6-BBD6-C40D660BEEAD}"/>
              </a:ext>
            </a:extLst>
          </p:cNvPr>
          <p:cNvSpPr txBox="1"/>
          <p:nvPr>
            <p:custDataLst>
              <p:tags r:id="rId2"/>
            </p:custDataLst>
          </p:nvPr>
        </p:nvSpPr>
        <p:spPr>
          <a:xfrm>
            <a:off x="3108317" y="1669487"/>
            <a:ext cx="314738" cy="193989"/>
          </a:xfrm>
          <a:prstGeom prst="rect">
            <a:avLst/>
          </a:prstGeom>
          <a:noFill/>
        </p:spPr>
        <p:txBody>
          <a:bodyPr vert="horz" wrap="none" lIns="0" tIns="0" rIns="0" bIns="0" rtlCol="0" anchor="ctr" anchorCtr="0">
            <a:noAutofit/>
          </a:bodyPr>
          <a:lstStyle/>
          <a:p>
            <a:r>
              <a:rPr lang="en-US" sz="1200" b="1" spc="-26" dirty="0">
                <a:solidFill>
                  <a:schemeClr val="dk2"/>
                </a:solidFill>
                <a:latin typeface="Calibri" panose="020F0502020204030204" pitchFamily="34" charset="0"/>
              </a:rPr>
              <a:t>2022</a:t>
            </a:r>
          </a:p>
        </p:txBody>
      </p:sp>
      <p:sp>
        <p:nvSpPr>
          <p:cNvPr id="5" name="OTLSHAPE_M_177188707e544830b8ce884a45b14d3a_Shape">
            <a:extLst>
              <a:ext uri="{FF2B5EF4-FFF2-40B4-BE49-F238E27FC236}">
                <a16:creationId xmlns:a16="http://schemas.microsoft.com/office/drawing/2014/main" id="{1272C154-79F8-48BF-ACCB-5ADBE6885492}"/>
              </a:ext>
            </a:extLst>
          </p:cNvPr>
          <p:cNvSpPr/>
          <p:nvPr>
            <p:custDataLst>
              <p:tags r:id="rId3"/>
            </p:custDataLst>
          </p:nvPr>
        </p:nvSpPr>
        <p:spPr>
          <a:xfrm>
            <a:off x="8185719" y="5333553"/>
            <a:ext cx="178792" cy="198658"/>
          </a:xfrm>
          <a:prstGeom prst="star5">
            <a:avLst>
              <a:gd name="adj" fmla="val 25000"/>
              <a:gd name="hf" fmla="val 105146"/>
              <a:gd name="vf" fmla="val 110557"/>
            </a:avLst>
          </a:prstGeom>
          <a:solidFill>
            <a:srgbClr val="B20E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TLSHAPE_M_177188707e544830b8ce884a45b14d3a_Title">
            <a:extLst>
              <a:ext uri="{FF2B5EF4-FFF2-40B4-BE49-F238E27FC236}">
                <a16:creationId xmlns:a16="http://schemas.microsoft.com/office/drawing/2014/main" id="{FD74F04E-84AB-457D-AD77-DD6F7B91FEBB}"/>
              </a:ext>
            </a:extLst>
          </p:cNvPr>
          <p:cNvSpPr txBox="1"/>
          <p:nvPr>
            <p:custDataLst>
              <p:tags r:id="rId4"/>
            </p:custDataLst>
          </p:nvPr>
        </p:nvSpPr>
        <p:spPr>
          <a:xfrm>
            <a:off x="3176503" y="1315873"/>
            <a:ext cx="2238074" cy="214032"/>
          </a:xfrm>
          <a:prstGeom prst="rect">
            <a:avLst/>
          </a:prstGeom>
          <a:solidFill>
            <a:srgbClr val="339933">
              <a:alpha val="4000"/>
            </a:srgbClr>
          </a:solidFill>
          <a:ln w="9525">
            <a:solidFill>
              <a:srgbClr val="339933"/>
            </a:solidFill>
          </a:ln>
        </p:spPr>
        <p:txBody>
          <a:bodyPr vert="horz" wrap="square" lIns="0" tIns="0" rIns="0" bIns="0" rtlCol="0" anchor="ctr" anchorCtr="0">
            <a:spAutoFit/>
          </a:bodyPr>
          <a:lstStyle/>
          <a:p>
            <a:pPr algn="ctr"/>
            <a:r>
              <a:rPr lang="en-US" sz="1400" b="1" spc="-5" dirty="0">
                <a:solidFill>
                  <a:srgbClr val="339933"/>
                </a:solidFill>
                <a:latin typeface="Calibri" panose="020F0502020204030204" pitchFamily="34" charset="0"/>
              </a:rPr>
              <a:t> $25 Million Series B Round</a:t>
            </a:r>
          </a:p>
        </p:txBody>
      </p:sp>
      <p:cxnSp>
        <p:nvCxnSpPr>
          <p:cNvPr id="164" name="OTLSHAPE_G_00000000000000000000000000000000_ShapeBelow0">
            <a:extLst>
              <a:ext uri="{FF2B5EF4-FFF2-40B4-BE49-F238E27FC236}">
                <a16:creationId xmlns:a16="http://schemas.microsoft.com/office/drawing/2014/main" id="{512E4045-9BDE-40BE-A8A9-6C7C97CE8A5A}"/>
              </a:ext>
            </a:extLst>
          </p:cNvPr>
          <p:cNvCxnSpPr/>
          <p:nvPr>
            <p:custDataLst>
              <p:tags r:id="rId5"/>
            </p:custDataLst>
          </p:nvPr>
        </p:nvCxnSpPr>
        <p:spPr>
          <a:xfrm>
            <a:off x="3281785" y="2332726"/>
            <a:ext cx="0" cy="3238518"/>
          </a:xfrm>
          <a:prstGeom prst="line">
            <a:avLst/>
          </a:prstGeom>
          <a:ln w="762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OTLSHAPE_G_00000000000000000000000000000000_ShapeBelow1">
            <a:extLst>
              <a:ext uri="{FF2B5EF4-FFF2-40B4-BE49-F238E27FC236}">
                <a16:creationId xmlns:a16="http://schemas.microsoft.com/office/drawing/2014/main" id="{8BD9A7F8-42C6-4580-81DA-C26EAA7ADDB5}"/>
              </a:ext>
            </a:extLst>
          </p:cNvPr>
          <p:cNvCxnSpPr/>
          <p:nvPr>
            <p:custDataLst>
              <p:tags r:id="rId6"/>
            </p:custDataLst>
          </p:nvPr>
        </p:nvCxnSpPr>
        <p:spPr>
          <a:xfrm>
            <a:off x="3884587" y="2377398"/>
            <a:ext cx="0" cy="3238518"/>
          </a:xfrm>
          <a:prstGeom prst="line">
            <a:avLst/>
          </a:prstGeom>
          <a:ln w="762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OTLSHAPE_G_00000000000000000000000000000000_ShapeBelow3">
            <a:extLst>
              <a:ext uri="{FF2B5EF4-FFF2-40B4-BE49-F238E27FC236}">
                <a16:creationId xmlns:a16="http://schemas.microsoft.com/office/drawing/2014/main" id="{EA12CAE1-4E03-4877-A67C-A4BCBDA164D0}"/>
              </a:ext>
            </a:extLst>
          </p:cNvPr>
          <p:cNvCxnSpPr/>
          <p:nvPr>
            <p:custDataLst>
              <p:tags r:id="rId7"/>
            </p:custDataLst>
          </p:nvPr>
        </p:nvCxnSpPr>
        <p:spPr>
          <a:xfrm>
            <a:off x="6932687" y="2298661"/>
            <a:ext cx="0" cy="3238518"/>
          </a:xfrm>
          <a:prstGeom prst="line">
            <a:avLst/>
          </a:prstGeom>
          <a:ln w="762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OTLSHAPE_G_00000000000000000000000000000000_ShapeBelow5">
            <a:extLst>
              <a:ext uri="{FF2B5EF4-FFF2-40B4-BE49-F238E27FC236}">
                <a16:creationId xmlns:a16="http://schemas.microsoft.com/office/drawing/2014/main" id="{9E2D4041-C255-462E-AEB4-24371758D0A0}"/>
              </a:ext>
            </a:extLst>
          </p:cNvPr>
          <p:cNvCxnSpPr/>
          <p:nvPr>
            <p:custDataLst>
              <p:tags r:id="rId8"/>
            </p:custDataLst>
          </p:nvPr>
        </p:nvCxnSpPr>
        <p:spPr>
          <a:xfrm>
            <a:off x="8367737" y="2290575"/>
            <a:ext cx="0" cy="3238518"/>
          </a:xfrm>
          <a:prstGeom prst="line">
            <a:avLst/>
          </a:prstGeom>
          <a:ln w="762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0" name="OTLSHAPE_SL_79f05e8de72e4cc385fce875fa65517f_HeaderRectangle">
            <a:extLst>
              <a:ext uri="{FF2B5EF4-FFF2-40B4-BE49-F238E27FC236}">
                <a16:creationId xmlns:a16="http://schemas.microsoft.com/office/drawing/2014/main" id="{7E128FC3-CA80-414E-9B5D-848B098CF5DF}"/>
              </a:ext>
            </a:extLst>
          </p:cNvPr>
          <p:cNvSpPr/>
          <p:nvPr>
            <p:custDataLst>
              <p:tags r:id="rId9"/>
            </p:custDataLst>
          </p:nvPr>
        </p:nvSpPr>
        <p:spPr>
          <a:xfrm>
            <a:off x="183189" y="2840920"/>
            <a:ext cx="2165070" cy="1275946"/>
          </a:xfrm>
          <a:prstGeom prst="rect">
            <a:avLst/>
          </a:prstGeom>
          <a:solidFill>
            <a:srgbClr val="FDD3E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Clinical Trial in NET &amp; NEC</a:t>
            </a:r>
            <a:br>
              <a:rPr lang="en-US" sz="1000" dirty="0">
                <a:solidFill>
                  <a:schemeClr val="tx1"/>
                </a:solidFill>
              </a:rPr>
            </a:br>
            <a:br>
              <a:rPr lang="en-US" sz="1000" dirty="0">
                <a:solidFill>
                  <a:schemeClr val="tx1"/>
                </a:solidFill>
              </a:rPr>
            </a:br>
            <a:r>
              <a:rPr lang="en-US" sz="1000" dirty="0">
                <a:solidFill>
                  <a:schemeClr val="tx1"/>
                </a:solidFill>
              </a:rPr>
              <a:t>1)Phase I/II Trial (SVV + </a:t>
            </a:r>
            <a:r>
              <a:rPr lang="en-US" sz="1000" dirty="0" err="1">
                <a:solidFill>
                  <a:schemeClr val="tx1"/>
                </a:solidFill>
              </a:rPr>
              <a:t>Opdivo</a:t>
            </a:r>
            <a:r>
              <a:rPr lang="en-US" sz="1000" dirty="0">
                <a:solidFill>
                  <a:schemeClr val="tx1"/>
                </a:solidFill>
              </a:rPr>
              <a:t> and </a:t>
            </a:r>
            <a:r>
              <a:rPr lang="en-US" sz="1000" dirty="0" err="1">
                <a:solidFill>
                  <a:schemeClr val="tx1"/>
                </a:solidFill>
              </a:rPr>
              <a:t>Yervoy</a:t>
            </a:r>
            <a:r>
              <a:rPr lang="en-US" sz="1000" dirty="0">
                <a:solidFill>
                  <a:schemeClr val="tx1"/>
                </a:solidFill>
              </a:rPr>
              <a:t>)</a:t>
            </a:r>
          </a:p>
          <a:p>
            <a:pPr algn="ctr"/>
            <a:r>
              <a:rPr lang="en-US" sz="1000" dirty="0">
                <a:solidFill>
                  <a:schemeClr val="tx1"/>
                </a:solidFill>
              </a:rPr>
              <a:t>2) Phase III Comparative Trial with SVV + </a:t>
            </a:r>
            <a:r>
              <a:rPr lang="en-US" sz="1000" dirty="0" err="1">
                <a:solidFill>
                  <a:schemeClr val="tx1"/>
                </a:solidFill>
              </a:rPr>
              <a:t>Opdivo</a:t>
            </a:r>
            <a:r>
              <a:rPr lang="en-US" sz="1000" dirty="0">
                <a:solidFill>
                  <a:schemeClr val="tx1"/>
                </a:solidFill>
              </a:rPr>
              <a:t> and </a:t>
            </a:r>
            <a:r>
              <a:rPr lang="en-US" sz="1000" dirty="0" err="1">
                <a:solidFill>
                  <a:schemeClr val="tx1"/>
                </a:solidFill>
              </a:rPr>
              <a:t>Yervoy</a:t>
            </a:r>
            <a:r>
              <a:rPr lang="en-US" sz="1000" dirty="0">
                <a:solidFill>
                  <a:schemeClr val="tx1"/>
                </a:solidFill>
              </a:rPr>
              <a:t> vs </a:t>
            </a:r>
            <a:r>
              <a:rPr lang="en-US" sz="1000" dirty="0" err="1">
                <a:solidFill>
                  <a:schemeClr val="tx1"/>
                </a:solidFill>
              </a:rPr>
              <a:t>Opdivo</a:t>
            </a:r>
            <a:r>
              <a:rPr lang="en-US" sz="1000" dirty="0">
                <a:solidFill>
                  <a:schemeClr val="tx1"/>
                </a:solidFill>
              </a:rPr>
              <a:t> and </a:t>
            </a:r>
            <a:r>
              <a:rPr lang="en-US" sz="1000" dirty="0" err="1">
                <a:solidFill>
                  <a:schemeClr val="tx1"/>
                </a:solidFill>
              </a:rPr>
              <a:t>Yervoy</a:t>
            </a:r>
            <a:r>
              <a:rPr lang="en-US" sz="1000" dirty="0">
                <a:solidFill>
                  <a:schemeClr val="tx1"/>
                </a:solidFill>
              </a:rPr>
              <a:t> alone</a:t>
            </a:r>
          </a:p>
        </p:txBody>
      </p:sp>
      <p:sp>
        <p:nvSpPr>
          <p:cNvPr id="204" name="OTLSHAPE_SLM_51288dd7ee1141c187e9f3ab13f10e91_Title">
            <a:extLst>
              <a:ext uri="{FF2B5EF4-FFF2-40B4-BE49-F238E27FC236}">
                <a16:creationId xmlns:a16="http://schemas.microsoft.com/office/drawing/2014/main" id="{70E161D1-CCD0-4C36-8F2D-218D724C05EC}"/>
              </a:ext>
            </a:extLst>
          </p:cNvPr>
          <p:cNvSpPr txBox="1"/>
          <p:nvPr>
            <p:custDataLst>
              <p:tags r:id="rId10"/>
            </p:custDataLst>
          </p:nvPr>
        </p:nvSpPr>
        <p:spPr>
          <a:xfrm>
            <a:off x="7658931" y="2738237"/>
            <a:ext cx="946771" cy="12712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00">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sz="900" b="1" dirty="0">
                <a:solidFill>
                  <a:schemeClr val="tx1"/>
                </a:solidFill>
              </a:rPr>
              <a:t>Be Acquired</a:t>
            </a:r>
          </a:p>
        </p:txBody>
      </p:sp>
      <p:sp>
        <p:nvSpPr>
          <p:cNvPr id="150" name="OTLSHAPE_SLT_9ce940d97a4b4fe7ac0ca3b0352deccb_Shape">
            <a:extLst>
              <a:ext uri="{FF2B5EF4-FFF2-40B4-BE49-F238E27FC236}">
                <a16:creationId xmlns:a16="http://schemas.microsoft.com/office/drawing/2014/main" id="{03B9EA9E-8F50-4E65-A327-32A1ED45E596}"/>
              </a:ext>
            </a:extLst>
          </p:cNvPr>
          <p:cNvSpPr/>
          <p:nvPr>
            <p:custDataLst>
              <p:tags r:id="rId11"/>
            </p:custDataLst>
          </p:nvPr>
        </p:nvSpPr>
        <p:spPr>
          <a:xfrm>
            <a:off x="5709351" y="4711435"/>
            <a:ext cx="1949580" cy="417576"/>
          </a:xfrm>
          <a:prstGeom prst="homePlate">
            <a:avLst/>
          </a:prstGeom>
          <a:solidFill>
            <a:srgbClr val="FA8ECE">
              <a:alpha val="49804"/>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Transfer scaled up manufacturing process to CMO and make new SVV-001 Lot</a:t>
            </a:r>
          </a:p>
        </p:txBody>
      </p:sp>
      <p:cxnSp>
        <p:nvCxnSpPr>
          <p:cNvPr id="212" name="Straight Connector 211">
            <a:extLst>
              <a:ext uri="{FF2B5EF4-FFF2-40B4-BE49-F238E27FC236}">
                <a16:creationId xmlns:a16="http://schemas.microsoft.com/office/drawing/2014/main" id="{CDCEA567-2002-4950-8C44-37B8ED65C303}"/>
              </a:ext>
            </a:extLst>
          </p:cNvPr>
          <p:cNvCxnSpPr>
            <a:cxnSpLocks/>
          </p:cNvCxnSpPr>
          <p:nvPr/>
        </p:nvCxnSpPr>
        <p:spPr>
          <a:xfrm flipH="1">
            <a:off x="3807871" y="2389584"/>
            <a:ext cx="21113" cy="3651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OTLSHAPE_G_00000000000000000000000000000000_ShapeBelow3">
            <a:extLst>
              <a:ext uri="{FF2B5EF4-FFF2-40B4-BE49-F238E27FC236}">
                <a16:creationId xmlns:a16="http://schemas.microsoft.com/office/drawing/2014/main" id="{09155B11-125E-4B9F-9ABF-D0CEA328B2E1}"/>
              </a:ext>
            </a:extLst>
          </p:cNvPr>
          <p:cNvCxnSpPr>
            <a:cxnSpLocks/>
          </p:cNvCxnSpPr>
          <p:nvPr>
            <p:custDataLst>
              <p:tags r:id="rId12"/>
            </p:custDataLst>
          </p:nvPr>
        </p:nvCxnSpPr>
        <p:spPr>
          <a:xfrm flipH="1">
            <a:off x="7062924" y="2427125"/>
            <a:ext cx="7040" cy="3585916"/>
          </a:xfrm>
          <a:prstGeom prst="line">
            <a:avLst/>
          </a:prstGeom>
        </p:spPr>
        <p:style>
          <a:lnRef idx="1">
            <a:schemeClr val="accent1"/>
          </a:lnRef>
          <a:fillRef idx="0">
            <a:schemeClr val="accent1"/>
          </a:fillRef>
          <a:effectRef idx="0">
            <a:schemeClr val="accent1"/>
          </a:effectRef>
          <a:fontRef idx="minor">
            <a:schemeClr val="tx1"/>
          </a:fontRef>
        </p:style>
      </p:cxnSp>
      <p:sp>
        <p:nvSpPr>
          <p:cNvPr id="76" name="OTLSHAPE_SL_79f05e8de72e4cc385fce875fa65517f_HeaderRectangle">
            <a:extLst>
              <a:ext uri="{FF2B5EF4-FFF2-40B4-BE49-F238E27FC236}">
                <a16:creationId xmlns:a16="http://schemas.microsoft.com/office/drawing/2014/main" id="{422AE245-2E51-4D72-B96B-EBD023CFE21F}"/>
              </a:ext>
            </a:extLst>
          </p:cNvPr>
          <p:cNvSpPr/>
          <p:nvPr>
            <p:custDataLst>
              <p:tags r:id="rId13"/>
            </p:custDataLst>
          </p:nvPr>
        </p:nvSpPr>
        <p:spPr>
          <a:xfrm>
            <a:off x="189657" y="4691184"/>
            <a:ext cx="2165070" cy="370720"/>
          </a:xfrm>
          <a:prstGeom prst="rect">
            <a:avLst/>
          </a:prstGeom>
          <a:solidFill>
            <a:srgbClr val="FA8ECE">
              <a:alpha val="49804"/>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Manufacturing</a:t>
            </a:r>
          </a:p>
        </p:txBody>
      </p:sp>
      <p:sp>
        <p:nvSpPr>
          <p:cNvPr id="78" name="OTLSHAPE_SLM_51288dd7ee1141c187e9f3ab13f10e91_Shape">
            <a:extLst>
              <a:ext uri="{FF2B5EF4-FFF2-40B4-BE49-F238E27FC236}">
                <a16:creationId xmlns:a16="http://schemas.microsoft.com/office/drawing/2014/main" id="{D6BF2E8E-3679-4B5C-947E-8A49D97BEFBC}"/>
              </a:ext>
            </a:extLst>
          </p:cNvPr>
          <p:cNvSpPr/>
          <p:nvPr>
            <p:custDataLst>
              <p:tags r:id="rId14"/>
            </p:custDataLst>
          </p:nvPr>
        </p:nvSpPr>
        <p:spPr>
          <a:xfrm>
            <a:off x="8592172" y="2650937"/>
            <a:ext cx="172546" cy="187573"/>
          </a:xfrm>
          <a:prstGeom prst="star5">
            <a:avLst>
              <a:gd name="adj" fmla="val 25000"/>
              <a:gd name="hf" fmla="val 105146"/>
              <a:gd name="vf" fmla="val 110557"/>
            </a:avLst>
          </a:prstGeom>
          <a:solidFill>
            <a:srgbClr val="B20E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TLSHAPE_SLM_51288dd7ee1141c187e9f3ab13f10e91_Shape">
            <a:extLst>
              <a:ext uri="{FF2B5EF4-FFF2-40B4-BE49-F238E27FC236}">
                <a16:creationId xmlns:a16="http://schemas.microsoft.com/office/drawing/2014/main" id="{D6BF2E8E-3679-4B5C-947E-8A49D97BEFBC}"/>
              </a:ext>
            </a:extLst>
          </p:cNvPr>
          <p:cNvSpPr/>
          <p:nvPr>
            <p:custDataLst>
              <p:tags r:id="rId15"/>
            </p:custDataLst>
          </p:nvPr>
        </p:nvSpPr>
        <p:spPr>
          <a:xfrm>
            <a:off x="8154448" y="4261310"/>
            <a:ext cx="172546" cy="187573"/>
          </a:xfrm>
          <a:prstGeom prst="star5">
            <a:avLst>
              <a:gd name="adj" fmla="val 25000"/>
              <a:gd name="hf" fmla="val 105146"/>
              <a:gd name="vf" fmla="val 110557"/>
            </a:avLst>
          </a:prstGeom>
          <a:solidFill>
            <a:srgbClr val="B20E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TLSHAPE_SLM_51288dd7ee1141c187e9f3ab13f10e91_Shape">
            <a:extLst>
              <a:ext uri="{FF2B5EF4-FFF2-40B4-BE49-F238E27FC236}">
                <a16:creationId xmlns:a16="http://schemas.microsoft.com/office/drawing/2014/main" id="{D6BF2E8E-3679-4B5C-947E-8A49D97BEFBC}"/>
              </a:ext>
            </a:extLst>
          </p:cNvPr>
          <p:cNvSpPr/>
          <p:nvPr>
            <p:custDataLst>
              <p:tags r:id="rId16"/>
            </p:custDataLst>
          </p:nvPr>
        </p:nvSpPr>
        <p:spPr>
          <a:xfrm>
            <a:off x="7920682" y="3873689"/>
            <a:ext cx="190847" cy="156591"/>
          </a:xfrm>
          <a:prstGeom prst="star5">
            <a:avLst>
              <a:gd name="adj" fmla="val 25000"/>
              <a:gd name="hf" fmla="val 105146"/>
              <a:gd name="vf" fmla="val 110557"/>
            </a:avLst>
          </a:prstGeom>
          <a:solidFill>
            <a:srgbClr val="B20E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TLSHAPE_TB_00000000000000000000000000000000_ScaleMarking2">
            <a:extLst>
              <a:ext uri="{FF2B5EF4-FFF2-40B4-BE49-F238E27FC236}">
                <a16:creationId xmlns:a16="http://schemas.microsoft.com/office/drawing/2014/main" id="{82D41662-F617-4B13-B859-565617C94754}"/>
              </a:ext>
            </a:extLst>
          </p:cNvPr>
          <p:cNvSpPr txBox="1"/>
          <p:nvPr>
            <p:custDataLst>
              <p:tags r:id="rId17"/>
            </p:custDataLst>
          </p:nvPr>
        </p:nvSpPr>
        <p:spPr>
          <a:xfrm>
            <a:off x="6336035" y="1678420"/>
            <a:ext cx="314738" cy="193989"/>
          </a:xfrm>
          <a:prstGeom prst="rect">
            <a:avLst/>
          </a:prstGeom>
          <a:noFill/>
        </p:spPr>
        <p:txBody>
          <a:bodyPr vert="horz" wrap="none" lIns="0" tIns="0" rIns="0" bIns="0" rtlCol="0" anchor="ctr" anchorCtr="0">
            <a:noAutofit/>
          </a:bodyPr>
          <a:lstStyle/>
          <a:p>
            <a:r>
              <a:rPr lang="en-US" sz="1200" b="1" spc="-26" dirty="0">
                <a:solidFill>
                  <a:schemeClr val="dk2"/>
                </a:solidFill>
                <a:latin typeface="Calibri" panose="020F0502020204030204" pitchFamily="34" charset="0"/>
              </a:rPr>
              <a:t>2024</a:t>
            </a:r>
          </a:p>
        </p:txBody>
      </p:sp>
      <p:sp>
        <p:nvSpPr>
          <p:cNvPr id="7" name="OTLSHAPE_TB_00000000000000000000000000000000_TimescaleInterval1">
            <a:extLst>
              <a:ext uri="{FF2B5EF4-FFF2-40B4-BE49-F238E27FC236}">
                <a16:creationId xmlns:a16="http://schemas.microsoft.com/office/drawing/2014/main" id="{E0306A5E-AEF1-49DC-A96B-B31E4D2DFF27}"/>
              </a:ext>
            </a:extLst>
          </p:cNvPr>
          <p:cNvSpPr txBox="1"/>
          <p:nvPr>
            <p:custDataLst>
              <p:tags r:id="rId18"/>
            </p:custDataLst>
          </p:nvPr>
        </p:nvSpPr>
        <p:spPr>
          <a:xfrm>
            <a:off x="4815911" y="1842886"/>
            <a:ext cx="174987" cy="130478"/>
          </a:xfrm>
          <a:prstGeom prst="rect">
            <a:avLst/>
          </a:prstGeom>
          <a:noFill/>
        </p:spPr>
        <p:txBody>
          <a:bodyPr vert="horz" wrap="none" lIns="0" tIns="0" rIns="0" bIns="0" rtlCol="0" anchor="ctr" anchorCtr="0">
            <a:noAutofit/>
          </a:bodyPr>
          <a:lstStyle/>
          <a:p>
            <a:r>
              <a:rPr lang="en-US" sz="1200" spc="-26" dirty="0">
                <a:solidFill>
                  <a:schemeClr val="lt1"/>
                </a:solidFill>
                <a:latin typeface="Calibri" panose="020F0502020204030204" pitchFamily="34" charset="0"/>
              </a:rPr>
              <a:t>Q2</a:t>
            </a:r>
          </a:p>
        </p:txBody>
      </p:sp>
      <p:sp>
        <p:nvSpPr>
          <p:cNvPr id="8" name="OTLSHAPE_TB_00000000000000000000000000000000_TimescaleInterval1">
            <a:extLst>
              <a:ext uri="{FF2B5EF4-FFF2-40B4-BE49-F238E27FC236}">
                <a16:creationId xmlns:a16="http://schemas.microsoft.com/office/drawing/2014/main" id="{DE6D6C59-4D01-4010-9855-0AD037DC6BE5}"/>
              </a:ext>
            </a:extLst>
          </p:cNvPr>
          <p:cNvSpPr txBox="1"/>
          <p:nvPr>
            <p:custDataLst>
              <p:tags r:id="rId19"/>
            </p:custDataLst>
          </p:nvPr>
        </p:nvSpPr>
        <p:spPr>
          <a:xfrm>
            <a:off x="6774853" y="1855181"/>
            <a:ext cx="189315" cy="139060"/>
          </a:xfrm>
          <a:prstGeom prst="rect">
            <a:avLst/>
          </a:prstGeom>
          <a:noFill/>
        </p:spPr>
        <p:txBody>
          <a:bodyPr vert="horz" wrap="none" lIns="0" tIns="0" rIns="0" bIns="0" rtlCol="0" anchor="ctr" anchorCtr="0">
            <a:noAutofit/>
          </a:bodyPr>
          <a:lstStyle/>
          <a:p>
            <a:r>
              <a:rPr lang="en-US" sz="1200" spc="-26" dirty="0">
                <a:solidFill>
                  <a:schemeClr val="lt1"/>
                </a:solidFill>
                <a:latin typeface="Calibri" panose="020F0502020204030204" pitchFamily="34" charset="0"/>
              </a:rPr>
              <a:t>Q3</a:t>
            </a:r>
          </a:p>
        </p:txBody>
      </p:sp>
      <p:sp>
        <p:nvSpPr>
          <p:cNvPr id="9" name="OTLSHAPE_TB_00000000000000000000000000000000_TimescaleInterval1">
            <a:extLst>
              <a:ext uri="{FF2B5EF4-FFF2-40B4-BE49-F238E27FC236}">
                <a16:creationId xmlns:a16="http://schemas.microsoft.com/office/drawing/2014/main" id="{69287062-D783-4380-9B96-2297D48AB3F7}"/>
              </a:ext>
            </a:extLst>
          </p:cNvPr>
          <p:cNvSpPr txBox="1"/>
          <p:nvPr>
            <p:custDataLst>
              <p:tags r:id="rId20"/>
            </p:custDataLst>
          </p:nvPr>
        </p:nvSpPr>
        <p:spPr>
          <a:xfrm>
            <a:off x="7996404" y="1848479"/>
            <a:ext cx="189315" cy="139060"/>
          </a:xfrm>
          <a:prstGeom prst="rect">
            <a:avLst/>
          </a:prstGeom>
          <a:noFill/>
        </p:spPr>
        <p:txBody>
          <a:bodyPr vert="horz" wrap="none" lIns="0" tIns="0" rIns="0" bIns="0" rtlCol="0" anchor="ctr" anchorCtr="0">
            <a:noAutofit/>
          </a:bodyPr>
          <a:lstStyle/>
          <a:p>
            <a:r>
              <a:rPr lang="en-US" sz="1200" spc="-26" dirty="0">
                <a:solidFill>
                  <a:schemeClr val="lt1"/>
                </a:solidFill>
                <a:latin typeface="Calibri" panose="020F0502020204030204" pitchFamily="34" charset="0"/>
              </a:rPr>
              <a:t>Q4</a:t>
            </a:r>
          </a:p>
        </p:txBody>
      </p:sp>
      <p:sp>
        <p:nvSpPr>
          <p:cNvPr id="10" name="OTLSHAPE_TB_00000000000000000000000000000000_TimescaleInterval1">
            <a:extLst>
              <a:ext uri="{FF2B5EF4-FFF2-40B4-BE49-F238E27FC236}">
                <a16:creationId xmlns:a16="http://schemas.microsoft.com/office/drawing/2014/main" id="{ECADBE9C-8132-4F68-B8D8-86EA2845D317}"/>
              </a:ext>
            </a:extLst>
          </p:cNvPr>
          <p:cNvSpPr txBox="1"/>
          <p:nvPr>
            <p:custDataLst>
              <p:tags r:id="rId21"/>
            </p:custDataLst>
          </p:nvPr>
        </p:nvSpPr>
        <p:spPr>
          <a:xfrm>
            <a:off x="6355697" y="1804013"/>
            <a:ext cx="307018" cy="207217"/>
          </a:xfrm>
          <a:prstGeom prst="rect">
            <a:avLst/>
          </a:prstGeom>
          <a:noFill/>
        </p:spPr>
        <p:txBody>
          <a:bodyPr vert="horz" wrap="none" lIns="0" tIns="0" rIns="0" bIns="0" rtlCol="0" anchor="ctr" anchorCtr="0">
            <a:noAutofit/>
          </a:bodyPr>
          <a:lstStyle/>
          <a:p>
            <a:r>
              <a:rPr lang="en-US" sz="1200" spc="-26" dirty="0">
                <a:solidFill>
                  <a:schemeClr val="lt1"/>
                </a:solidFill>
                <a:latin typeface="Calibri" panose="020F0502020204030204" pitchFamily="34" charset="0"/>
              </a:rPr>
              <a:t>Q3</a:t>
            </a:r>
          </a:p>
        </p:txBody>
      </p:sp>
      <p:sp>
        <p:nvSpPr>
          <p:cNvPr id="11" name="OTLSHAPE_TB_00000000000000000000000000000000_TimescaleInterval1">
            <a:extLst>
              <a:ext uri="{FF2B5EF4-FFF2-40B4-BE49-F238E27FC236}">
                <a16:creationId xmlns:a16="http://schemas.microsoft.com/office/drawing/2014/main" id="{F84F15FF-8C3B-4A25-BE83-546D07FE5BB5}"/>
              </a:ext>
            </a:extLst>
          </p:cNvPr>
          <p:cNvSpPr txBox="1"/>
          <p:nvPr>
            <p:custDataLst>
              <p:tags r:id="rId22"/>
            </p:custDataLst>
          </p:nvPr>
        </p:nvSpPr>
        <p:spPr>
          <a:xfrm>
            <a:off x="7983837" y="1804013"/>
            <a:ext cx="307018" cy="207217"/>
          </a:xfrm>
          <a:prstGeom prst="rect">
            <a:avLst/>
          </a:prstGeom>
          <a:noFill/>
        </p:spPr>
        <p:txBody>
          <a:bodyPr vert="horz" wrap="none" lIns="0" tIns="0" rIns="0" bIns="0" rtlCol="0" anchor="ctr" anchorCtr="0">
            <a:noAutofit/>
          </a:bodyPr>
          <a:lstStyle/>
          <a:p>
            <a:r>
              <a:rPr lang="en-US" sz="1200" spc="-26" dirty="0">
                <a:solidFill>
                  <a:schemeClr val="lt1"/>
                </a:solidFill>
                <a:latin typeface="Calibri" panose="020F0502020204030204" pitchFamily="34" charset="0"/>
              </a:rPr>
              <a:t>Q4</a:t>
            </a:r>
          </a:p>
        </p:txBody>
      </p:sp>
      <p:grpSp>
        <p:nvGrpSpPr>
          <p:cNvPr id="17" name="Group 16">
            <a:extLst>
              <a:ext uri="{FF2B5EF4-FFF2-40B4-BE49-F238E27FC236}">
                <a16:creationId xmlns:a16="http://schemas.microsoft.com/office/drawing/2014/main" id="{609DFC9C-2A54-41D2-833C-09ED30116BAE}"/>
              </a:ext>
            </a:extLst>
          </p:cNvPr>
          <p:cNvGrpSpPr/>
          <p:nvPr/>
        </p:nvGrpSpPr>
        <p:grpSpPr>
          <a:xfrm>
            <a:off x="2628982" y="1902163"/>
            <a:ext cx="1200002" cy="253512"/>
            <a:chOff x="1435533" y="1979748"/>
            <a:chExt cx="1200002" cy="253512"/>
          </a:xfrm>
        </p:grpSpPr>
        <p:sp>
          <p:nvSpPr>
            <p:cNvPr id="18" name="Rectangle: Rounded Corners 5">
              <a:extLst>
                <a:ext uri="{FF2B5EF4-FFF2-40B4-BE49-F238E27FC236}">
                  <a16:creationId xmlns:a16="http://schemas.microsoft.com/office/drawing/2014/main" id="{96E398DA-8DED-46AB-929E-FBBEAAB4461C}"/>
                </a:ext>
              </a:extLst>
            </p:cNvPr>
            <p:cNvSpPr/>
            <p:nvPr/>
          </p:nvSpPr>
          <p:spPr>
            <a:xfrm>
              <a:off x="1435533"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Q4</a:t>
              </a:r>
            </a:p>
          </p:txBody>
        </p:sp>
        <p:sp>
          <p:nvSpPr>
            <p:cNvPr id="19" name="Rectangle: Rounded Corners 5">
              <a:extLst>
                <a:ext uri="{FF2B5EF4-FFF2-40B4-BE49-F238E27FC236}">
                  <a16:creationId xmlns:a16="http://schemas.microsoft.com/office/drawing/2014/main" id="{CDE18473-492C-4244-8131-3EE8940B01C2}"/>
                </a:ext>
              </a:extLst>
            </p:cNvPr>
            <p:cNvSpPr/>
            <p:nvPr/>
          </p:nvSpPr>
          <p:spPr>
            <a:xfrm>
              <a:off x="1835711"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Q1</a:t>
              </a:r>
              <a:endParaRPr lang="en-US" dirty="0"/>
            </a:p>
          </p:txBody>
        </p:sp>
        <p:sp>
          <p:nvSpPr>
            <p:cNvPr id="20" name="Rectangle: Rounded Corners 5">
              <a:extLst>
                <a:ext uri="{FF2B5EF4-FFF2-40B4-BE49-F238E27FC236}">
                  <a16:creationId xmlns:a16="http://schemas.microsoft.com/office/drawing/2014/main" id="{D38F92B3-B487-4B7D-8057-3C0A0CBDBF8A}"/>
                </a:ext>
              </a:extLst>
            </p:cNvPr>
            <p:cNvSpPr/>
            <p:nvPr/>
          </p:nvSpPr>
          <p:spPr>
            <a:xfrm>
              <a:off x="2238628"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Q2</a:t>
              </a:r>
            </a:p>
          </p:txBody>
        </p:sp>
      </p:grpSp>
      <p:grpSp>
        <p:nvGrpSpPr>
          <p:cNvPr id="21" name="Group 20">
            <a:extLst>
              <a:ext uri="{FF2B5EF4-FFF2-40B4-BE49-F238E27FC236}">
                <a16:creationId xmlns:a16="http://schemas.microsoft.com/office/drawing/2014/main" id="{860BFFB8-64B6-4C98-9485-8B3EE262443E}"/>
              </a:ext>
            </a:extLst>
          </p:cNvPr>
          <p:cNvGrpSpPr/>
          <p:nvPr/>
        </p:nvGrpSpPr>
        <p:grpSpPr>
          <a:xfrm>
            <a:off x="3866386" y="1913045"/>
            <a:ext cx="1200002" cy="253512"/>
            <a:chOff x="1435533" y="1979748"/>
            <a:chExt cx="1200002" cy="253512"/>
          </a:xfrm>
        </p:grpSpPr>
        <p:sp>
          <p:nvSpPr>
            <p:cNvPr id="22" name="Rectangle: Rounded Corners 5">
              <a:extLst>
                <a:ext uri="{FF2B5EF4-FFF2-40B4-BE49-F238E27FC236}">
                  <a16:creationId xmlns:a16="http://schemas.microsoft.com/office/drawing/2014/main" id="{22A8FBB8-DAE7-4FFE-8532-237BE602E9BE}"/>
                </a:ext>
              </a:extLst>
            </p:cNvPr>
            <p:cNvSpPr/>
            <p:nvPr/>
          </p:nvSpPr>
          <p:spPr>
            <a:xfrm>
              <a:off x="1435533"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Q3</a:t>
              </a:r>
            </a:p>
          </p:txBody>
        </p:sp>
        <p:sp>
          <p:nvSpPr>
            <p:cNvPr id="23" name="Rectangle: Rounded Corners 5">
              <a:extLst>
                <a:ext uri="{FF2B5EF4-FFF2-40B4-BE49-F238E27FC236}">
                  <a16:creationId xmlns:a16="http://schemas.microsoft.com/office/drawing/2014/main" id="{D689B79C-2D4C-436F-8F52-D5087FCBD209}"/>
                </a:ext>
              </a:extLst>
            </p:cNvPr>
            <p:cNvSpPr/>
            <p:nvPr/>
          </p:nvSpPr>
          <p:spPr>
            <a:xfrm>
              <a:off x="1835711"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Q4</a:t>
              </a:r>
            </a:p>
          </p:txBody>
        </p:sp>
        <p:sp>
          <p:nvSpPr>
            <p:cNvPr id="24" name="Rectangle: Rounded Corners 5">
              <a:extLst>
                <a:ext uri="{FF2B5EF4-FFF2-40B4-BE49-F238E27FC236}">
                  <a16:creationId xmlns:a16="http://schemas.microsoft.com/office/drawing/2014/main" id="{EF74A7AD-1706-448D-9191-F7AE8B528A96}"/>
                </a:ext>
              </a:extLst>
            </p:cNvPr>
            <p:cNvSpPr/>
            <p:nvPr/>
          </p:nvSpPr>
          <p:spPr>
            <a:xfrm>
              <a:off x="2238628"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Q1</a:t>
              </a:r>
            </a:p>
          </p:txBody>
        </p:sp>
      </p:grpSp>
      <p:grpSp>
        <p:nvGrpSpPr>
          <p:cNvPr id="25" name="Group 24">
            <a:extLst>
              <a:ext uri="{FF2B5EF4-FFF2-40B4-BE49-F238E27FC236}">
                <a16:creationId xmlns:a16="http://schemas.microsoft.com/office/drawing/2014/main" id="{AA26AEF5-4626-4D66-B207-461192386643}"/>
              </a:ext>
            </a:extLst>
          </p:cNvPr>
          <p:cNvGrpSpPr/>
          <p:nvPr/>
        </p:nvGrpSpPr>
        <p:grpSpPr>
          <a:xfrm>
            <a:off x="5094643" y="1913045"/>
            <a:ext cx="1200002" cy="253512"/>
            <a:chOff x="1435533" y="1979748"/>
            <a:chExt cx="1200002" cy="253512"/>
          </a:xfrm>
        </p:grpSpPr>
        <p:sp>
          <p:nvSpPr>
            <p:cNvPr id="26" name="Rectangle: Rounded Corners 5">
              <a:extLst>
                <a:ext uri="{FF2B5EF4-FFF2-40B4-BE49-F238E27FC236}">
                  <a16:creationId xmlns:a16="http://schemas.microsoft.com/office/drawing/2014/main" id="{4D5B2389-9BEF-4327-BF5A-63ED95F240BD}"/>
                </a:ext>
              </a:extLst>
            </p:cNvPr>
            <p:cNvSpPr/>
            <p:nvPr/>
          </p:nvSpPr>
          <p:spPr>
            <a:xfrm>
              <a:off x="1435533"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Q2</a:t>
              </a:r>
            </a:p>
          </p:txBody>
        </p:sp>
        <p:sp>
          <p:nvSpPr>
            <p:cNvPr id="27" name="Rectangle: Rounded Corners 5">
              <a:extLst>
                <a:ext uri="{FF2B5EF4-FFF2-40B4-BE49-F238E27FC236}">
                  <a16:creationId xmlns:a16="http://schemas.microsoft.com/office/drawing/2014/main" id="{8426D9C2-BBC1-4EBE-AE52-CCE648D423C9}"/>
                </a:ext>
              </a:extLst>
            </p:cNvPr>
            <p:cNvSpPr/>
            <p:nvPr/>
          </p:nvSpPr>
          <p:spPr>
            <a:xfrm>
              <a:off x="1835711"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Q3</a:t>
              </a:r>
            </a:p>
          </p:txBody>
        </p:sp>
        <p:sp>
          <p:nvSpPr>
            <p:cNvPr id="28" name="Rectangle: Rounded Corners 5">
              <a:extLst>
                <a:ext uri="{FF2B5EF4-FFF2-40B4-BE49-F238E27FC236}">
                  <a16:creationId xmlns:a16="http://schemas.microsoft.com/office/drawing/2014/main" id="{1F0F28D0-4490-4F2E-9036-3DA0AF7B95DD}"/>
                </a:ext>
              </a:extLst>
            </p:cNvPr>
            <p:cNvSpPr/>
            <p:nvPr/>
          </p:nvSpPr>
          <p:spPr>
            <a:xfrm>
              <a:off x="2238628"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Q4</a:t>
              </a:r>
            </a:p>
          </p:txBody>
        </p:sp>
      </p:grpSp>
      <p:sp>
        <p:nvSpPr>
          <p:cNvPr id="130" name="OTLSHAPE_TB_00000000000000000000000000000000_ScaleMarking2">
            <a:extLst>
              <a:ext uri="{FF2B5EF4-FFF2-40B4-BE49-F238E27FC236}">
                <a16:creationId xmlns:a16="http://schemas.microsoft.com/office/drawing/2014/main" id="{2AA419DB-B6B4-41BB-83A7-9861F1D27015}"/>
              </a:ext>
            </a:extLst>
          </p:cNvPr>
          <p:cNvSpPr txBox="1"/>
          <p:nvPr>
            <p:custDataLst>
              <p:tags r:id="rId23"/>
            </p:custDataLst>
          </p:nvPr>
        </p:nvSpPr>
        <p:spPr>
          <a:xfrm>
            <a:off x="4683651" y="1691769"/>
            <a:ext cx="314738" cy="193989"/>
          </a:xfrm>
          <a:prstGeom prst="rect">
            <a:avLst/>
          </a:prstGeom>
          <a:noFill/>
        </p:spPr>
        <p:txBody>
          <a:bodyPr vert="horz" wrap="none" lIns="0" tIns="0" rIns="0" bIns="0" rtlCol="0" anchor="ctr" anchorCtr="0">
            <a:noAutofit/>
          </a:bodyPr>
          <a:lstStyle/>
          <a:p>
            <a:r>
              <a:rPr lang="en-US" sz="1200" b="1" spc="-26" dirty="0">
                <a:solidFill>
                  <a:schemeClr val="dk2"/>
                </a:solidFill>
                <a:latin typeface="Calibri" panose="020F0502020204030204" pitchFamily="34" charset="0"/>
              </a:rPr>
              <a:t>2023</a:t>
            </a:r>
          </a:p>
        </p:txBody>
      </p:sp>
      <p:sp>
        <p:nvSpPr>
          <p:cNvPr id="250" name="Rectangle 249">
            <a:extLst>
              <a:ext uri="{FF2B5EF4-FFF2-40B4-BE49-F238E27FC236}">
                <a16:creationId xmlns:a16="http://schemas.microsoft.com/office/drawing/2014/main" id="{8D7FC4ED-2056-4B4A-AC47-A7C30D36F30B}"/>
              </a:ext>
            </a:extLst>
          </p:cNvPr>
          <p:cNvSpPr/>
          <p:nvPr/>
        </p:nvSpPr>
        <p:spPr>
          <a:xfrm>
            <a:off x="5487849" y="2253742"/>
            <a:ext cx="1659127" cy="327879"/>
          </a:xfrm>
          <a:prstGeom prst="rect">
            <a:avLst/>
          </a:prstGeom>
          <a:solidFill>
            <a:srgbClr val="FFC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rgbClr val="339933"/>
                </a:solidFill>
                <a:effectLst>
                  <a:outerShdw blurRad="38100" dist="19050" dir="2700000" algn="tl" rotWithShape="0">
                    <a:schemeClr val="dk1">
                      <a:alpha val="40000"/>
                    </a:schemeClr>
                  </a:outerShdw>
                </a:effectLst>
              </a:rPr>
              <a:t>$ 35M</a:t>
            </a:r>
          </a:p>
        </p:txBody>
      </p:sp>
      <p:sp>
        <p:nvSpPr>
          <p:cNvPr id="229" name="Rectangle 228">
            <a:extLst>
              <a:ext uri="{FF2B5EF4-FFF2-40B4-BE49-F238E27FC236}">
                <a16:creationId xmlns:a16="http://schemas.microsoft.com/office/drawing/2014/main" id="{1E2AB5A9-57BE-410F-A2E2-14360C6483C9}"/>
              </a:ext>
            </a:extLst>
          </p:cNvPr>
          <p:cNvSpPr/>
          <p:nvPr/>
        </p:nvSpPr>
        <p:spPr>
          <a:xfrm>
            <a:off x="3176503" y="2263818"/>
            <a:ext cx="2149339" cy="344174"/>
          </a:xfrm>
          <a:prstGeom prst="rect">
            <a:avLst/>
          </a:prstGeom>
          <a:solidFill>
            <a:srgbClr val="339933">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rgbClr val="339933"/>
                </a:solidFill>
                <a:effectLst>
                  <a:outerShdw blurRad="38100" dist="19050" dir="2700000" algn="tl" rotWithShape="0">
                    <a:schemeClr val="dk1">
                      <a:alpha val="40000"/>
                    </a:schemeClr>
                  </a:outerShdw>
                </a:effectLst>
              </a:rPr>
              <a:t>$ 25M</a:t>
            </a:r>
          </a:p>
        </p:txBody>
      </p:sp>
      <p:cxnSp>
        <p:nvCxnSpPr>
          <p:cNvPr id="227" name="Straight Connector 226">
            <a:extLst>
              <a:ext uri="{FF2B5EF4-FFF2-40B4-BE49-F238E27FC236}">
                <a16:creationId xmlns:a16="http://schemas.microsoft.com/office/drawing/2014/main" id="{441A03A7-75CC-41DD-9BC3-2FF0EEB1D571}"/>
              </a:ext>
            </a:extLst>
          </p:cNvPr>
          <p:cNvCxnSpPr>
            <a:cxnSpLocks/>
          </p:cNvCxnSpPr>
          <p:nvPr/>
        </p:nvCxnSpPr>
        <p:spPr>
          <a:xfrm>
            <a:off x="5406845" y="2261874"/>
            <a:ext cx="0" cy="389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TLSHAPE_SL_207dd3271e3446038430a776476543e7_HeaderRectangle">
            <a:extLst>
              <a:ext uri="{FF2B5EF4-FFF2-40B4-BE49-F238E27FC236}">
                <a16:creationId xmlns:a16="http://schemas.microsoft.com/office/drawing/2014/main" id="{FB87BDC1-3571-4192-AF2A-A75236CE6A4E}"/>
              </a:ext>
            </a:extLst>
          </p:cNvPr>
          <p:cNvSpPr/>
          <p:nvPr>
            <p:custDataLst>
              <p:tags r:id="rId24"/>
            </p:custDataLst>
          </p:nvPr>
        </p:nvSpPr>
        <p:spPr>
          <a:xfrm>
            <a:off x="213050" y="5260354"/>
            <a:ext cx="2165070" cy="407114"/>
          </a:xfrm>
          <a:prstGeom prst="rect">
            <a:avLst/>
          </a:prstGeom>
          <a:solidFill>
            <a:srgbClr val="92D050">
              <a:alpha val="49804"/>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Development of </a:t>
            </a:r>
            <a:r>
              <a:rPr lang="en-US" sz="1000" dirty="0">
                <a:solidFill>
                  <a:schemeClr val="tx1"/>
                </a:solidFill>
                <a:latin typeface="Arial" panose="020B0604020202020204" pitchFamily="34" charset="0"/>
                <a:cs typeface="Arial" panose="020B0604020202020204" pitchFamily="34" charset="0"/>
              </a:rPr>
              <a:t>Multiple</a:t>
            </a:r>
            <a:r>
              <a:rPr lang="en-US" sz="1000" dirty="0">
                <a:solidFill>
                  <a:schemeClr val="tx1"/>
                </a:solidFill>
              </a:rPr>
              <a:t> IV  Products</a:t>
            </a:r>
          </a:p>
        </p:txBody>
      </p:sp>
      <p:sp>
        <p:nvSpPr>
          <p:cNvPr id="74" name="OTLSHAPE_SL_8911bceb679441adb3756a794b682f31_HeaderRectangle">
            <a:extLst>
              <a:ext uri="{FF2B5EF4-FFF2-40B4-BE49-F238E27FC236}">
                <a16:creationId xmlns:a16="http://schemas.microsoft.com/office/drawing/2014/main" id="{CC626E94-B73D-488F-A377-BDEBA0EE0609}"/>
              </a:ext>
            </a:extLst>
          </p:cNvPr>
          <p:cNvSpPr/>
          <p:nvPr>
            <p:custDataLst>
              <p:tags r:id="rId25"/>
            </p:custDataLst>
          </p:nvPr>
        </p:nvSpPr>
        <p:spPr>
          <a:xfrm>
            <a:off x="183189" y="5873236"/>
            <a:ext cx="2165070" cy="339218"/>
          </a:xfrm>
          <a:prstGeom prst="rect">
            <a:avLst/>
          </a:prstGeom>
          <a:solidFill>
            <a:schemeClr val="accent6">
              <a:lumMod val="20000"/>
              <a:lumOff val="80000"/>
              <a:alpha val="49804"/>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Armed SVV</a:t>
            </a:r>
          </a:p>
          <a:p>
            <a:pPr algn="ctr"/>
            <a:r>
              <a:rPr lang="en-US" sz="1000" dirty="0">
                <a:solidFill>
                  <a:schemeClr val="tx1"/>
                </a:solidFill>
                <a:latin typeface="Arial" panose="020B0604020202020204" pitchFamily="34" charset="0"/>
                <a:cs typeface="Arial" panose="020B0604020202020204" pitchFamily="34" charset="0"/>
              </a:rPr>
              <a:t> Constructs</a:t>
            </a:r>
          </a:p>
        </p:txBody>
      </p:sp>
      <p:sp>
        <p:nvSpPr>
          <p:cNvPr id="75" name="Rectangle 74">
            <a:extLst>
              <a:ext uri="{FF2B5EF4-FFF2-40B4-BE49-F238E27FC236}">
                <a16:creationId xmlns:a16="http://schemas.microsoft.com/office/drawing/2014/main" id="{704A23F9-58A1-4E30-A4A0-04F24F6B0E1F}"/>
              </a:ext>
            </a:extLst>
          </p:cNvPr>
          <p:cNvSpPr/>
          <p:nvPr/>
        </p:nvSpPr>
        <p:spPr>
          <a:xfrm>
            <a:off x="3724178" y="5259022"/>
            <a:ext cx="4332789" cy="382453"/>
          </a:xfrm>
          <a:prstGeom prst="rect">
            <a:avLst/>
          </a:prstGeom>
          <a:solidFill>
            <a:srgbClr val="D4ECB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Development of Multiple IV Products </a:t>
            </a:r>
          </a:p>
        </p:txBody>
      </p:sp>
      <p:sp>
        <p:nvSpPr>
          <p:cNvPr id="77" name="Rectangle 76">
            <a:extLst>
              <a:ext uri="{FF2B5EF4-FFF2-40B4-BE49-F238E27FC236}">
                <a16:creationId xmlns:a16="http://schemas.microsoft.com/office/drawing/2014/main" id="{658A30D7-0203-42EC-87F5-D001D9669F33}"/>
              </a:ext>
            </a:extLst>
          </p:cNvPr>
          <p:cNvSpPr/>
          <p:nvPr/>
        </p:nvSpPr>
        <p:spPr>
          <a:xfrm>
            <a:off x="3710153" y="5858513"/>
            <a:ext cx="4401376" cy="382453"/>
          </a:xfrm>
          <a:prstGeom prst="rect">
            <a:avLst/>
          </a:prstGeom>
          <a:solidFill>
            <a:schemeClr val="accent6">
              <a:lumMod val="20000"/>
              <a:lumOff val="80000"/>
              <a:alpha val="49804"/>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Development of Armed SVV Constructs</a:t>
            </a:r>
          </a:p>
        </p:txBody>
      </p:sp>
      <p:sp>
        <p:nvSpPr>
          <p:cNvPr id="66" name="OTLSHAPE_M_177188707e544830b8ce884a45b14d3a_Title">
            <a:extLst>
              <a:ext uri="{FF2B5EF4-FFF2-40B4-BE49-F238E27FC236}">
                <a16:creationId xmlns:a16="http://schemas.microsoft.com/office/drawing/2014/main" id="{9E01A826-BC16-435E-BEBD-3FC51FD0B4EA}"/>
              </a:ext>
            </a:extLst>
          </p:cNvPr>
          <p:cNvSpPr txBox="1"/>
          <p:nvPr>
            <p:custDataLst>
              <p:tags r:id="rId26"/>
            </p:custDataLst>
          </p:nvPr>
        </p:nvSpPr>
        <p:spPr>
          <a:xfrm>
            <a:off x="5508029" y="1317370"/>
            <a:ext cx="1891918" cy="246221"/>
          </a:xfrm>
          <a:prstGeom prst="rect">
            <a:avLst/>
          </a:prstGeom>
          <a:solidFill>
            <a:srgbClr val="FFC000">
              <a:alpha val="4000"/>
            </a:srgbClr>
          </a:solidFill>
          <a:ln>
            <a:solidFill>
              <a:srgbClr val="FFC000"/>
            </a:solidFill>
          </a:ln>
        </p:spPr>
        <p:txBody>
          <a:bodyPr vert="horz" wrap="square" lIns="0" tIns="0" rIns="0" bIns="0" rtlCol="0" anchor="ctr" anchorCtr="0">
            <a:spAutoFit/>
          </a:bodyPr>
          <a:lstStyle/>
          <a:p>
            <a:pPr algn="ctr"/>
            <a:r>
              <a:rPr lang="en-US" sz="1600" b="1" spc="-5" dirty="0">
                <a:solidFill>
                  <a:srgbClr val="FFC000"/>
                </a:solidFill>
                <a:latin typeface="Calibri" panose="020F0502020204030204" pitchFamily="34" charset="0"/>
              </a:rPr>
              <a:t>$35 Series C Round</a:t>
            </a:r>
          </a:p>
        </p:txBody>
      </p:sp>
      <p:sp>
        <p:nvSpPr>
          <p:cNvPr id="63" name="OTLSHAPE_SLM_51288dd7ee1141c187e9f3ab13f10e91_Shape">
            <a:extLst>
              <a:ext uri="{FF2B5EF4-FFF2-40B4-BE49-F238E27FC236}">
                <a16:creationId xmlns:a16="http://schemas.microsoft.com/office/drawing/2014/main" id="{22921AE3-6A34-49CE-8F67-BD31991DFE42}"/>
              </a:ext>
            </a:extLst>
          </p:cNvPr>
          <p:cNvSpPr/>
          <p:nvPr/>
        </p:nvSpPr>
        <p:spPr>
          <a:xfrm>
            <a:off x="5476376" y="3355505"/>
            <a:ext cx="231502" cy="215704"/>
          </a:xfrm>
          <a:prstGeom prst="star5">
            <a:avLst>
              <a:gd name="adj" fmla="val 22182"/>
              <a:gd name="hf" fmla="val 105146"/>
              <a:gd name="vf" fmla="val 110557"/>
            </a:avLst>
          </a:prstGeom>
          <a:solidFill>
            <a:srgbClr val="C00000"/>
          </a:solidFill>
          <a:ln w="12700" cap="flat" cmpd="sng" algn="ctr">
            <a:solidFill>
              <a:srgbClr val="00206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64" name="OTLSHAPE_SLM_51288dd7ee1141c187e9f3ab13f10e91_Title">
            <a:extLst>
              <a:ext uri="{FF2B5EF4-FFF2-40B4-BE49-F238E27FC236}">
                <a16:creationId xmlns:a16="http://schemas.microsoft.com/office/drawing/2014/main" id="{E619E739-65C3-47E3-8A58-2600C127F950}"/>
              </a:ext>
            </a:extLst>
          </p:cNvPr>
          <p:cNvSpPr txBox="1"/>
          <p:nvPr/>
        </p:nvSpPr>
        <p:spPr>
          <a:xfrm>
            <a:off x="4805345" y="2661377"/>
            <a:ext cx="1659137" cy="184666"/>
          </a:xfrm>
          <a:prstGeom prst="rect">
            <a:avLst/>
          </a:prstGeom>
          <a:noFill/>
        </p:spPr>
        <p:txBody>
          <a:bodyPr vert="horz" wrap="square" lIns="0" tIns="0" r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spc="-2" dirty="0">
                <a:solidFill>
                  <a:schemeClr val="dk1"/>
                </a:solidFill>
                <a:latin typeface="Calibri" panose="020F0502020204030204" pitchFamily="34" charset="0"/>
              </a:rPr>
              <a:t>Initial Human POC Results</a:t>
            </a:r>
          </a:p>
        </p:txBody>
      </p:sp>
      <p:sp>
        <p:nvSpPr>
          <p:cNvPr id="67" name="OTLSHAPE_SLT_5c78594ff4134e6eabc366faa22159ec_Shape">
            <a:extLst>
              <a:ext uri="{FF2B5EF4-FFF2-40B4-BE49-F238E27FC236}">
                <a16:creationId xmlns:a16="http://schemas.microsoft.com/office/drawing/2014/main" id="{6A19D881-C315-40E5-BD67-7C4D068BC316}"/>
              </a:ext>
            </a:extLst>
          </p:cNvPr>
          <p:cNvSpPr/>
          <p:nvPr>
            <p:custDataLst>
              <p:tags r:id="rId27"/>
            </p:custDataLst>
          </p:nvPr>
        </p:nvSpPr>
        <p:spPr>
          <a:xfrm>
            <a:off x="3442440" y="3202810"/>
            <a:ext cx="1989133" cy="578523"/>
          </a:xfrm>
          <a:prstGeom prst="homePlate">
            <a:avLst/>
          </a:prstGeom>
          <a:solidFill>
            <a:srgbClr val="FDD3EB"/>
          </a:solidFill>
          <a:ln w="12700" cap="flat" cmpd="sng" algn="ctr">
            <a:solidFill>
              <a:srgbClr val="FF00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Phase I/II SVV-001 plus </a:t>
            </a:r>
            <a:r>
              <a:rPr lang="en-US" sz="1000" dirty="0" err="1">
                <a:solidFill>
                  <a:schemeClr val="tx1"/>
                </a:solidFill>
              </a:rPr>
              <a:t>Opdivo</a:t>
            </a:r>
            <a:r>
              <a:rPr lang="en-US" sz="1000" dirty="0">
                <a:solidFill>
                  <a:schemeClr val="tx1"/>
                </a:solidFill>
              </a:rPr>
              <a:t> and </a:t>
            </a:r>
            <a:r>
              <a:rPr lang="en-US" sz="1000" dirty="0" err="1">
                <a:solidFill>
                  <a:schemeClr val="tx1"/>
                </a:solidFill>
              </a:rPr>
              <a:t>Yervoy</a:t>
            </a:r>
            <a:endParaRPr lang="en-US" sz="1000" dirty="0">
              <a:solidFill>
                <a:schemeClr val="tx1"/>
              </a:solidFill>
            </a:endParaRPr>
          </a:p>
        </p:txBody>
      </p:sp>
      <p:sp>
        <p:nvSpPr>
          <p:cNvPr id="68" name="OTLSHAPE_SLT_5c78594ff4134e6eabc366faa22159ec_Shape">
            <a:extLst>
              <a:ext uri="{FF2B5EF4-FFF2-40B4-BE49-F238E27FC236}">
                <a16:creationId xmlns:a16="http://schemas.microsoft.com/office/drawing/2014/main" id="{741C3100-59AF-4787-A320-7D68D1546F76}"/>
              </a:ext>
            </a:extLst>
          </p:cNvPr>
          <p:cNvSpPr/>
          <p:nvPr>
            <p:custDataLst>
              <p:tags r:id="rId28"/>
            </p:custDataLst>
          </p:nvPr>
        </p:nvSpPr>
        <p:spPr>
          <a:xfrm>
            <a:off x="5775240" y="3199657"/>
            <a:ext cx="2743294" cy="578523"/>
          </a:xfrm>
          <a:prstGeom prst="homePlate">
            <a:avLst/>
          </a:prstGeom>
          <a:solidFill>
            <a:srgbClr val="FDD3E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Phase III Trial SVV-001 plus </a:t>
            </a:r>
            <a:r>
              <a:rPr lang="en-US" sz="1000" dirty="0" err="1">
                <a:solidFill>
                  <a:schemeClr val="tx1"/>
                </a:solidFill>
              </a:rPr>
              <a:t>Opdivo</a:t>
            </a:r>
            <a:r>
              <a:rPr lang="en-US" sz="1000" dirty="0">
                <a:solidFill>
                  <a:schemeClr val="tx1"/>
                </a:solidFill>
              </a:rPr>
              <a:t> and </a:t>
            </a:r>
            <a:r>
              <a:rPr lang="en-US" sz="1000" dirty="0" err="1">
                <a:solidFill>
                  <a:schemeClr val="tx1"/>
                </a:solidFill>
              </a:rPr>
              <a:t>Yervoy</a:t>
            </a:r>
            <a:r>
              <a:rPr lang="en-US" sz="1000" dirty="0">
                <a:solidFill>
                  <a:schemeClr val="tx1"/>
                </a:solidFill>
              </a:rPr>
              <a:t> vs </a:t>
            </a:r>
            <a:r>
              <a:rPr lang="en-US" sz="1000" dirty="0" err="1">
                <a:solidFill>
                  <a:schemeClr val="tx1"/>
                </a:solidFill>
              </a:rPr>
              <a:t>Opdivo</a:t>
            </a:r>
            <a:r>
              <a:rPr lang="en-US" sz="1000" dirty="0">
                <a:solidFill>
                  <a:schemeClr val="tx1"/>
                </a:solidFill>
              </a:rPr>
              <a:t> and </a:t>
            </a:r>
            <a:r>
              <a:rPr lang="en-US" sz="1000" dirty="0" err="1">
                <a:solidFill>
                  <a:schemeClr val="tx1"/>
                </a:solidFill>
              </a:rPr>
              <a:t>Yervoy</a:t>
            </a:r>
            <a:r>
              <a:rPr lang="en-US" sz="1000" dirty="0">
                <a:solidFill>
                  <a:schemeClr val="tx1"/>
                </a:solidFill>
              </a:rPr>
              <a:t> alone</a:t>
            </a:r>
          </a:p>
        </p:txBody>
      </p:sp>
      <p:grpSp>
        <p:nvGrpSpPr>
          <p:cNvPr id="65" name="Group 64">
            <a:extLst>
              <a:ext uri="{FF2B5EF4-FFF2-40B4-BE49-F238E27FC236}">
                <a16:creationId xmlns:a16="http://schemas.microsoft.com/office/drawing/2014/main" id="{12C7F50E-E1D5-4669-A62D-0BBDB3218AD9}"/>
              </a:ext>
            </a:extLst>
          </p:cNvPr>
          <p:cNvGrpSpPr/>
          <p:nvPr/>
        </p:nvGrpSpPr>
        <p:grpSpPr>
          <a:xfrm>
            <a:off x="6304947" y="1902486"/>
            <a:ext cx="1200002" cy="253512"/>
            <a:chOff x="1435533" y="1979748"/>
            <a:chExt cx="1200002" cy="253512"/>
          </a:xfrm>
        </p:grpSpPr>
        <p:sp>
          <p:nvSpPr>
            <p:cNvPr id="72" name="Rectangle: Rounded Corners 5">
              <a:extLst>
                <a:ext uri="{FF2B5EF4-FFF2-40B4-BE49-F238E27FC236}">
                  <a16:creationId xmlns:a16="http://schemas.microsoft.com/office/drawing/2014/main" id="{0399C293-B613-4932-92AD-48B0099D2A5F}"/>
                </a:ext>
              </a:extLst>
            </p:cNvPr>
            <p:cNvSpPr/>
            <p:nvPr/>
          </p:nvSpPr>
          <p:spPr>
            <a:xfrm>
              <a:off x="1435533"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Q1</a:t>
              </a:r>
            </a:p>
          </p:txBody>
        </p:sp>
        <p:sp>
          <p:nvSpPr>
            <p:cNvPr id="79" name="Rectangle: Rounded Corners 5">
              <a:extLst>
                <a:ext uri="{FF2B5EF4-FFF2-40B4-BE49-F238E27FC236}">
                  <a16:creationId xmlns:a16="http://schemas.microsoft.com/office/drawing/2014/main" id="{3003E8BB-2916-4022-B467-C27469CFB95D}"/>
                </a:ext>
              </a:extLst>
            </p:cNvPr>
            <p:cNvSpPr/>
            <p:nvPr/>
          </p:nvSpPr>
          <p:spPr>
            <a:xfrm>
              <a:off x="1835711"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Q2</a:t>
              </a:r>
            </a:p>
          </p:txBody>
        </p:sp>
        <p:sp>
          <p:nvSpPr>
            <p:cNvPr id="82" name="Rectangle: Rounded Corners 5">
              <a:extLst>
                <a:ext uri="{FF2B5EF4-FFF2-40B4-BE49-F238E27FC236}">
                  <a16:creationId xmlns:a16="http://schemas.microsoft.com/office/drawing/2014/main" id="{47E72BD1-1B8A-4C44-B232-364451978C97}"/>
                </a:ext>
              </a:extLst>
            </p:cNvPr>
            <p:cNvSpPr/>
            <p:nvPr/>
          </p:nvSpPr>
          <p:spPr>
            <a:xfrm>
              <a:off x="2238628"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Q3</a:t>
              </a:r>
            </a:p>
          </p:txBody>
        </p:sp>
      </p:grpSp>
      <p:grpSp>
        <p:nvGrpSpPr>
          <p:cNvPr id="83" name="Group 82">
            <a:extLst>
              <a:ext uri="{FF2B5EF4-FFF2-40B4-BE49-F238E27FC236}">
                <a16:creationId xmlns:a16="http://schemas.microsoft.com/office/drawing/2014/main" id="{BDF837C8-D53A-4C09-A3EC-93A66708AB2D}"/>
              </a:ext>
            </a:extLst>
          </p:cNvPr>
          <p:cNvGrpSpPr/>
          <p:nvPr/>
        </p:nvGrpSpPr>
        <p:grpSpPr>
          <a:xfrm>
            <a:off x="7506415" y="1893263"/>
            <a:ext cx="1200002" cy="253512"/>
            <a:chOff x="1435533" y="1979748"/>
            <a:chExt cx="1200002" cy="253512"/>
          </a:xfrm>
        </p:grpSpPr>
        <p:sp>
          <p:nvSpPr>
            <p:cNvPr id="84" name="Rectangle: Rounded Corners 5">
              <a:extLst>
                <a:ext uri="{FF2B5EF4-FFF2-40B4-BE49-F238E27FC236}">
                  <a16:creationId xmlns:a16="http://schemas.microsoft.com/office/drawing/2014/main" id="{9F3DE579-8E8E-46F4-9DDD-8BB7FE74DE97}"/>
                </a:ext>
              </a:extLst>
            </p:cNvPr>
            <p:cNvSpPr/>
            <p:nvPr/>
          </p:nvSpPr>
          <p:spPr>
            <a:xfrm>
              <a:off x="1435533"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Q4</a:t>
              </a:r>
            </a:p>
          </p:txBody>
        </p:sp>
        <p:sp>
          <p:nvSpPr>
            <p:cNvPr id="85" name="Rectangle: Rounded Corners 5">
              <a:extLst>
                <a:ext uri="{FF2B5EF4-FFF2-40B4-BE49-F238E27FC236}">
                  <a16:creationId xmlns:a16="http://schemas.microsoft.com/office/drawing/2014/main" id="{F7E6B942-B024-4EBC-9440-A6B5269A18FE}"/>
                </a:ext>
              </a:extLst>
            </p:cNvPr>
            <p:cNvSpPr/>
            <p:nvPr/>
          </p:nvSpPr>
          <p:spPr>
            <a:xfrm>
              <a:off x="1835711"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Q1</a:t>
              </a:r>
            </a:p>
          </p:txBody>
        </p:sp>
        <p:sp>
          <p:nvSpPr>
            <p:cNvPr id="86" name="Rectangle: Rounded Corners 5">
              <a:extLst>
                <a:ext uri="{FF2B5EF4-FFF2-40B4-BE49-F238E27FC236}">
                  <a16:creationId xmlns:a16="http://schemas.microsoft.com/office/drawing/2014/main" id="{31C6729E-A788-44A5-93E6-D8087602D615}"/>
                </a:ext>
              </a:extLst>
            </p:cNvPr>
            <p:cNvSpPr/>
            <p:nvPr/>
          </p:nvSpPr>
          <p:spPr>
            <a:xfrm>
              <a:off x="2238628" y="1979748"/>
              <a:ext cx="396907" cy="253512"/>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Q2</a:t>
              </a:r>
            </a:p>
          </p:txBody>
        </p:sp>
      </p:grpSp>
      <p:sp>
        <p:nvSpPr>
          <p:cNvPr id="87" name="OTLSHAPE_TB_00000000000000000000000000000000_ScaleMarking2">
            <a:extLst>
              <a:ext uri="{FF2B5EF4-FFF2-40B4-BE49-F238E27FC236}">
                <a16:creationId xmlns:a16="http://schemas.microsoft.com/office/drawing/2014/main" id="{8A467D2A-B51C-4E62-ACC6-96DDB80A1666}"/>
              </a:ext>
            </a:extLst>
          </p:cNvPr>
          <p:cNvSpPr txBox="1"/>
          <p:nvPr>
            <p:custDataLst>
              <p:tags r:id="rId29"/>
            </p:custDataLst>
          </p:nvPr>
        </p:nvSpPr>
        <p:spPr>
          <a:xfrm>
            <a:off x="7899599" y="1697337"/>
            <a:ext cx="314738" cy="193989"/>
          </a:xfrm>
          <a:prstGeom prst="rect">
            <a:avLst/>
          </a:prstGeom>
          <a:noFill/>
        </p:spPr>
        <p:txBody>
          <a:bodyPr vert="horz" wrap="none" lIns="0" tIns="0" rIns="0" bIns="0" rtlCol="0" anchor="ctr" anchorCtr="0">
            <a:noAutofit/>
          </a:bodyPr>
          <a:lstStyle/>
          <a:p>
            <a:r>
              <a:rPr lang="en-US" sz="1200" b="1" spc="-26" dirty="0">
                <a:solidFill>
                  <a:schemeClr val="dk2"/>
                </a:solidFill>
                <a:latin typeface="Calibri" panose="020F0502020204030204" pitchFamily="34" charset="0"/>
              </a:rPr>
              <a:t>2025</a:t>
            </a:r>
          </a:p>
        </p:txBody>
      </p:sp>
      <p:sp>
        <p:nvSpPr>
          <p:cNvPr id="69" name="Rectangle 68">
            <a:extLst>
              <a:ext uri="{FF2B5EF4-FFF2-40B4-BE49-F238E27FC236}">
                <a16:creationId xmlns:a16="http://schemas.microsoft.com/office/drawing/2014/main" id="{ABAEE78A-1B08-4F3E-AA3A-EBB82199C518}"/>
              </a:ext>
            </a:extLst>
          </p:cNvPr>
          <p:cNvSpPr/>
          <p:nvPr/>
        </p:nvSpPr>
        <p:spPr>
          <a:xfrm>
            <a:off x="2466622" y="2261875"/>
            <a:ext cx="633979" cy="346118"/>
          </a:xfrm>
          <a:prstGeom prst="rect">
            <a:avLst/>
          </a:prstGeom>
          <a:solidFill>
            <a:srgbClr val="FF0066">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rgbClr val="339933"/>
                </a:solidFill>
                <a:effectLst>
                  <a:outerShdw blurRad="38100" dist="19050" dir="2700000" algn="tl" rotWithShape="0">
                    <a:schemeClr val="dk1">
                      <a:alpha val="40000"/>
                    </a:schemeClr>
                  </a:outerShdw>
                </a:effectLst>
              </a:rPr>
              <a:t>$ 5M</a:t>
            </a:r>
          </a:p>
        </p:txBody>
      </p:sp>
      <p:sp>
        <p:nvSpPr>
          <p:cNvPr id="70" name="Rectangle 69">
            <a:extLst>
              <a:ext uri="{FF2B5EF4-FFF2-40B4-BE49-F238E27FC236}">
                <a16:creationId xmlns:a16="http://schemas.microsoft.com/office/drawing/2014/main" id="{38DC3AE9-F6F7-4BC9-8D1A-BC068BFD69DF}"/>
              </a:ext>
            </a:extLst>
          </p:cNvPr>
          <p:cNvSpPr/>
          <p:nvPr/>
        </p:nvSpPr>
        <p:spPr>
          <a:xfrm>
            <a:off x="1453488" y="1297640"/>
            <a:ext cx="1676289" cy="274071"/>
          </a:xfrm>
          <a:prstGeom prst="rect">
            <a:avLst/>
          </a:prstGeom>
          <a:solidFill>
            <a:srgbClr val="FF0066">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n w="0"/>
                <a:solidFill>
                  <a:srgbClr val="339933"/>
                </a:solidFill>
                <a:effectLst>
                  <a:outerShdw blurRad="38100" dist="19050" dir="2700000" algn="tl" rotWithShape="0">
                    <a:schemeClr val="dk1">
                      <a:alpha val="40000"/>
                    </a:schemeClr>
                  </a:outerShdw>
                </a:effectLst>
              </a:rPr>
              <a:t>$ 5M Convertible Round</a:t>
            </a:r>
          </a:p>
        </p:txBody>
      </p:sp>
    </p:spTree>
    <p:extLst>
      <p:ext uri="{BB962C8B-B14F-4D97-AF65-F5344CB8AC3E}">
        <p14:creationId xmlns:p14="http://schemas.microsoft.com/office/powerpoint/2010/main" val="1794798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4014-B618-47B4-8E8D-04759AB7F054}"/>
              </a:ext>
            </a:extLst>
          </p:cNvPr>
          <p:cNvSpPr>
            <a:spLocks noGrp="1"/>
          </p:cNvSpPr>
          <p:nvPr>
            <p:ph type="title"/>
          </p:nvPr>
        </p:nvSpPr>
        <p:spPr/>
        <p:txBody>
          <a:bodyPr/>
          <a:lstStyle/>
          <a:p>
            <a:r>
              <a:rPr lang="en-US" b="0" dirty="0">
                <a:effectLst/>
              </a:rPr>
              <a:t>Summary Risk Factors</a:t>
            </a:r>
          </a:p>
        </p:txBody>
      </p:sp>
      <p:sp>
        <p:nvSpPr>
          <p:cNvPr id="3" name="Content Placeholder 2">
            <a:extLst>
              <a:ext uri="{FF2B5EF4-FFF2-40B4-BE49-F238E27FC236}">
                <a16:creationId xmlns:a16="http://schemas.microsoft.com/office/drawing/2014/main" id="{90AFD752-8680-4072-916F-B704AD896A57}"/>
              </a:ext>
            </a:extLst>
          </p:cNvPr>
          <p:cNvSpPr>
            <a:spLocks noGrp="1"/>
          </p:cNvSpPr>
          <p:nvPr>
            <p:ph idx="1"/>
          </p:nvPr>
        </p:nvSpPr>
        <p:spPr>
          <a:xfrm>
            <a:off x="244977" y="1228047"/>
            <a:ext cx="8653039" cy="4525963"/>
          </a:xfrm>
        </p:spPr>
        <p:txBody>
          <a:bodyPr/>
          <a:lstStyle/>
          <a:p>
            <a:r>
              <a:rPr lang="en-US" sz="1000" b="1" dirty="0">
                <a:cs typeface="Times New Roman" panose="02020603050405020304" pitchFamily="18" charset="0"/>
              </a:rPr>
              <a:t>An investment in the Company is highly speculative and involves a high degree of risk. Only those investors who can bear the risk of loss of their entire investment should participate.  In addition to the other information provided by the company, potential investors should carefully consider the following risk factors in evaluating an investment in the Company. These are not the only risk factors faced by the Company (See offering materials for additional information).</a:t>
            </a:r>
          </a:p>
          <a:p>
            <a:endParaRPr lang="en-US" sz="1000" b="1" dirty="0">
              <a:cs typeface="Times New Roman" panose="02020603050405020304" pitchFamily="18" charset="0"/>
            </a:endParaRPr>
          </a:p>
          <a:p>
            <a:r>
              <a:rPr lang="en-US" sz="1000" b="1" dirty="0">
                <a:cs typeface="Times New Roman" panose="02020603050405020304" pitchFamily="18" charset="0"/>
              </a:rPr>
              <a:t>The Company may not raise the full amount of the proposed financing.</a:t>
            </a:r>
          </a:p>
          <a:p>
            <a:pPr lvl="1"/>
            <a:r>
              <a:rPr lang="en-US" sz="1000" b="1" dirty="0">
                <a:cs typeface="Times New Roman" panose="02020603050405020304" pitchFamily="18" charset="0"/>
              </a:rPr>
              <a:t>Capital raised may not be sufficient to reach a licensing event, an exit or a follow-on financing.</a:t>
            </a:r>
          </a:p>
          <a:p>
            <a:pPr lvl="1"/>
            <a:r>
              <a:rPr lang="en-US" sz="1000" b="1" dirty="0">
                <a:cs typeface="Times New Roman" panose="02020603050405020304" pitchFamily="18" charset="0"/>
              </a:rPr>
              <a:t>In that event, the Company may have to cut back operations and may be unable to pay license fees to intellectual property (“IP”) holders or meet other important obligations.</a:t>
            </a:r>
          </a:p>
          <a:p>
            <a:r>
              <a:rPr lang="en-US" sz="1000" b="1" dirty="0">
                <a:cs typeface="Times New Roman" panose="02020603050405020304" pitchFamily="18" charset="0"/>
              </a:rPr>
              <a:t>The Company’s product concept may take longer to prove or may not perform as expected, delaying or precluding further financing.</a:t>
            </a:r>
          </a:p>
          <a:p>
            <a:r>
              <a:rPr lang="en-US" sz="1000" b="1" dirty="0">
                <a:cs typeface="Times New Roman" panose="02020603050405020304" pitchFamily="18" charset="0"/>
              </a:rPr>
              <a:t>The Company may fail to attract the talent it needs to achieve its objectives.</a:t>
            </a:r>
          </a:p>
          <a:p>
            <a:r>
              <a:rPr lang="en-US" sz="1000" b="1" dirty="0">
                <a:cs typeface="Times New Roman" panose="02020603050405020304" pitchFamily="18" charset="0"/>
              </a:rPr>
              <a:t>The Company’s IP may infringe on others’ patents or it may not be sufficient to protect the Company against competition.</a:t>
            </a:r>
          </a:p>
          <a:p>
            <a:pPr lvl="1"/>
            <a:r>
              <a:rPr lang="en-US" sz="1000" b="1" dirty="0">
                <a:cs typeface="Times New Roman" panose="02020603050405020304" pitchFamily="18" charset="0"/>
              </a:rPr>
              <a:t>The Company has not commissioned a freedom-to-operate opinion; it is possible the Company’s IP infringes on someone else’s patent estate.</a:t>
            </a:r>
          </a:p>
          <a:p>
            <a:pPr lvl="1"/>
            <a:r>
              <a:rPr lang="en-US" sz="1000" b="1" dirty="0">
                <a:cs typeface="Times New Roman" panose="02020603050405020304" pitchFamily="18" charset="0"/>
              </a:rPr>
              <a:t>The Company may need to assert its IP rights against other parties and the IP may not prove adequate to block imitators.</a:t>
            </a:r>
          </a:p>
          <a:p>
            <a:r>
              <a:rPr lang="en-US" sz="1000" b="1" dirty="0">
                <a:cs typeface="Times New Roman" panose="02020603050405020304" pitchFamily="18" charset="0"/>
              </a:rPr>
              <a:t>The product may fail in clinical trials due to safety problems or failure to demonstrate efficacy sufficient to gain approval from the FDA</a:t>
            </a:r>
          </a:p>
          <a:p>
            <a:r>
              <a:rPr lang="en-US" sz="1000" b="1" dirty="0">
                <a:cs typeface="Times New Roman" panose="02020603050405020304" pitchFamily="18" charset="0"/>
              </a:rPr>
              <a:t>The product may not receive favorable reimbursement treatment from public and/or private insurers</a:t>
            </a:r>
          </a:p>
          <a:p>
            <a:r>
              <a:rPr lang="en-US" sz="1000" b="1" dirty="0">
                <a:cs typeface="Times New Roman" panose="02020603050405020304" pitchFamily="18" charset="0"/>
              </a:rPr>
              <a:t>Revenues from products may be lower than projected, reducing the milestones &amp; royalty payments Seneca expects from licensees.</a:t>
            </a:r>
          </a:p>
          <a:p>
            <a:r>
              <a:rPr lang="en-US" sz="1000" b="1" dirty="0">
                <a:cs typeface="Times New Roman" panose="02020603050405020304" pitchFamily="18" charset="0"/>
              </a:rPr>
              <a:t>Seneca relies heavily on third parties for product development and manufacturing expertise; those third parties may not deliver or may insist on unaffordable payment.</a:t>
            </a:r>
          </a:p>
          <a:p>
            <a:r>
              <a:rPr lang="en-US" sz="1000" b="1" dirty="0">
                <a:cs typeface="Times New Roman" panose="02020603050405020304" pitchFamily="18" charset="0"/>
              </a:rPr>
              <a:t>Seneca may not be able to raise additional capital if needed, or on terms that would be acceptable to existing owners</a:t>
            </a:r>
          </a:p>
          <a:p>
            <a:pPr lvl="1"/>
            <a:r>
              <a:rPr lang="en-US" sz="1000" b="1" dirty="0">
                <a:cs typeface="Times New Roman" panose="02020603050405020304" pitchFamily="18" charset="0"/>
              </a:rPr>
              <a:t>The Company may need more money than anticipated to complete regulatory requirements and the costs of launching the product</a:t>
            </a:r>
          </a:p>
          <a:p>
            <a:pPr lvl="1"/>
            <a:r>
              <a:rPr lang="en-US" sz="1000" b="1" dirty="0">
                <a:cs typeface="Times New Roman" panose="02020603050405020304" pitchFamily="18" charset="0"/>
              </a:rPr>
              <a:t>Capital may need to be raised at a lower valuation, diluting existing owners</a:t>
            </a:r>
          </a:p>
          <a:p>
            <a:r>
              <a:rPr lang="en-US" sz="1000" b="1" dirty="0">
                <a:cs typeface="Times New Roman" panose="02020603050405020304" pitchFamily="18" charset="0"/>
              </a:rPr>
              <a:t>The Company’s discussions with potential licensees and partners might not mature into binding commitments.</a:t>
            </a:r>
          </a:p>
          <a:p>
            <a:r>
              <a:rPr lang="en-US" sz="1000" b="1" dirty="0">
                <a:cs typeface="Times New Roman" panose="02020603050405020304" pitchFamily="18" charset="0"/>
              </a:rPr>
              <a:t>Competing products or technologies may emerge which are superior to the Company’s products and technologies.</a:t>
            </a:r>
          </a:p>
          <a:p>
            <a:r>
              <a:rPr lang="en-US" sz="1000" b="1" dirty="0">
                <a:cs typeface="Times New Roman" panose="02020603050405020304" pitchFamily="18" charset="0"/>
              </a:rPr>
              <a:t>Competing products or technologies may emerge which are superior to Seneca’s prospective strategic partners’ products</a:t>
            </a:r>
          </a:p>
          <a:p>
            <a:r>
              <a:rPr lang="en-US" sz="1000" b="1" dirty="0">
                <a:cs typeface="Times New Roman" panose="02020603050405020304" pitchFamily="18" charset="0"/>
              </a:rPr>
              <a:t>The target markets for the Company’s products may not materialize or may diminish in unanticipated ways.</a:t>
            </a:r>
          </a:p>
          <a:p>
            <a:r>
              <a:rPr lang="en-US" sz="1000" b="1" dirty="0">
                <a:cs typeface="Times New Roman" panose="02020603050405020304" pitchFamily="18" charset="0"/>
              </a:rPr>
              <a:t>The Company may not be adept at marketing its products and may not be able to partner with a marketing company to do so.</a:t>
            </a:r>
          </a:p>
          <a:p>
            <a:pPr marL="0" indent="0">
              <a:buNone/>
            </a:pPr>
            <a:endParaRPr lang="en-US" sz="1000" dirty="0"/>
          </a:p>
        </p:txBody>
      </p:sp>
      <p:sp>
        <p:nvSpPr>
          <p:cNvPr id="6" name="Slide Number Placeholder 5">
            <a:extLst>
              <a:ext uri="{FF2B5EF4-FFF2-40B4-BE49-F238E27FC236}">
                <a16:creationId xmlns:a16="http://schemas.microsoft.com/office/drawing/2014/main" id="{0CFBC16F-5AEF-4D8D-916A-88CDB8C3F79D}"/>
              </a:ext>
            </a:extLst>
          </p:cNvPr>
          <p:cNvSpPr>
            <a:spLocks noGrp="1"/>
          </p:cNvSpPr>
          <p:nvPr>
            <p:ph type="sldNum" sz="quarter" idx="11"/>
          </p:nvPr>
        </p:nvSpPr>
        <p:spPr/>
        <p:txBody>
          <a:bodyPr vert="horz" lIns="91440" tIns="45720" rIns="91440" bIns="45720" rtlCol="0" anchor="ctr"/>
          <a:lstStyle/>
          <a:p>
            <a:pPr algn="ctr"/>
            <a:fld id="{7F64B6CE-DA5C-0C4D-8557-ACF4BDCBED45}" type="slidenum">
              <a:rPr lang="en-US" sz="900"/>
              <a:pPr algn="ctr"/>
              <a:t>36</a:t>
            </a:fld>
            <a:endParaRPr lang="en-US" sz="900" dirty="0"/>
          </a:p>
        </p:txBody>
      </p:sp>
    </p:spTree>
    <p:extLst>
      <p:ext uri="{BB962C8B-B14F-4D97-AF65-F5344CB8AC3E}">
        <p14:creationId xmlns:p14="http://schemas.microsoft.com/office/powerpoint/2010/main" val="233884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7858-5AFC-41F0-B0DC-83D5439E8D78}"/>
              </a:ext>
            </a:extLst>
          </p:cNvPr>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0" dirty="0">
                <a:effectLst/>
              </a:rPr>
              <a:t>Safe Harbor Statement and Disclaimer</a:t>
            </a:r>
          </a:p>
        </p:txBody>
      </p:sp>
      <p:sp>
        <p:nvSpPr>
          <p:cNvPr id="3" name="Content Placeholder 2">
            <a:extLst>
              <a:ext uri="{FF2B5EF4-FFF2-40B4-BE49-F238E27FC236}">
                <a16:creationId xmlns:a16="http://schemas.microsoft.com/office/drawing/2014/main" id="{739378B2-0F03-4D7C-9741-285354C8A357}"/>
              </a:ext>
            </a:extLst>
          </p:cNvPr>
          <p:cNvSpPr>
            <a:spLocks noGrp="1"/>
          </p:cNvSpPr>
          <p:nvPr>
            <p:ph idx="1"/>
          </p:nvPr>
        </p:nvSpPr>
        <p:spPr>
          <a:xfrm>
            <a:off x="321881" y="1166020"/>
            <a:ext cx="8576135" cy="4525963"/>
          </a:xfrm>
        </p:spPr>
        <p:txBody>
          <a:bodyPr/>
          <a:lstStyle/>
          <a:p>
            <a:pPr marL="0" indent="0" eaLnBrk="1" fontAlgn="auto" hangingPunct="1">
              <a:spcBef>
                <a:spcPts val="0"/>
              </a:spcBef>
              <a:spcAft>
                <a:spcPts val="0"/>
              </a:spcAft>
              <a:buNone/>
            </a:pPr>
            <a:r>
              <a:rPr lang="en-US" sz="1100" b="1" dirty="0">
                <a:cs typeface="Times New Roman" panose="02020603050405020304" pitchFamily="18" charset="0"/>
              </a:rPr>
              <a:t>This presentation contains “forward-looking statements” pursuant to the safe harbor provisions of the Private Securities Litigation Reform Act of 1995. Forward-looking statements include, without limitation, any statement that may predict, forecast, indicate, or imply future results, performance or achievements, and may contain the words "estimate," "intend," "target,” “will," “is likely,” "would," "may," or, in each case, their negative, or words or expressions of similar meaning. These forward-looking statements are found at various places throughout this presentation and include information concerning possible or assumed future results of our operations; business strategies; future cash flows; financing plans; plans and objectives of management; any other statements regarding future operations, future cash needs, business plans and future financial results, and any other statements that are not historical facts. Unless otherwise indicated, the terms “Seneca”, “STI” “Company,” “we,” “us” and “our” refer to Seneca Therapeutics, Inc.  Any or all of the forward-looking statements included in this presentation are not guarantees of future performance and may turn out to be inaccurate. These forward-looking statements represent our intentions, plans, expectations, assumptions and beliefs about future events and are subject to risks, uncertainties and other factors. Many of those factors are outside of our control and could cause actual results to differ materially from the results expressed or implied by those forward-looking statements. Although these expectations may change, we are under no obligation to inform you if they do. Actual events or results may differ materially from those contained in the forward-looking statements. The following factors, among others, could cause our actual results to differ materially from those described in a forward-looking statement: our history of losses; competition, inability to achieve regulatory approval for our device, technology systems beyond our control and technology-related defects that could affect the companies’ products or reputation; risks related to adverse business conditions; our dependence on key employees; competition for qualified personnel; the possible unavailability of financing as and if needed; risks related to protecting our intellectual property rights or potential infringement of the intellectual property rights of third parties; and potential fluctuations in our quarterly and annual results. This list is intended to identify only certain of the principal factors that could cause actual results to differ from those discussed in the forward-looking statements. In light of these risks, uncertainties and assumptions, the events described in the forward-looking statements might not occur or might occur to a different extent or at a different time than we have described. You are cautioned not to place undue reliance on these forward-looking statements, which speak only as of the date of the applicable presentation. You are referred to a discussion of important risk factors detailed in the Company’s offering materials. THE SECURITIES THAT THE COMPANY IS OFFERING ARE HIGHLY SPECULATIVE IN NATURE AND INVOLVE A HIGH DEGREE OF RISK. A POTENTIAL INVESTOR SHOULD CONSIDER VERY CAREFULLY THE RISKS AND SPECULATIVE FACTORS INHERENT IN AND AFFECTING THE COMPANY’S BUSINESS PRIOR TO THE PURCHASE OF ANY OF THE UNITS OR OTHER SECURITIES, INCLUDING, WITHOUT LIMITATION, THE RISK FACTORS ENUMERATED ABOVE.  You are referred to a discussion of important risk factors detailed in the Company’s offering materials.</a:t>
            </a:r>
          </a:p>
          <a:p>
            <a:endParaRPr lang="en-US" sz="3200" dirty="0"/>
          </a:p>
        </p:txBody>
      </p:sp>
      <p:sp>
        <p:nvSpPr>
          <p:cNvPr id="6" name="Slide Number Placeholder 5">
            <a:extLst>
              <a:ext uri="{FF2B5EF4-FFF2-40B4-BE49-F238E27FC236}">
                <a16:creationId xmlns:a16="http://schemas.microsoft.com/office/drawing/2014/main" id="{F5C20A09-CC00-49D0-A3CA-6C734057066A}"/>
              </a:ext>
            </a:extLst>
          </p:cNvPr>
          <p:cNvSpPr>
            <a:spLocks noGrp="1"/>
          </p:cNvSpPr>
          <p:nvPr>
            <p:ph type="sldNum" sz="quarter" idx="11"/>
          </p:nvPr>
        </p:nvSpPr>
        <p:spPr/>
        <p:txBody>
          <a:bodyPr vert="horz" lIns="91440" tIns="45720" rIns="91440" bIns="45720" rtlCol="0" anchor="ctr"/>
          <a:lstStyle/>
          <a:p>
            <a:pPr algn="ctr"/>
            <a:fld id="{7F64B6CE-DA5C-0C4D-8557-ACF4BDCBED45}" type="slidenum">
              <a:rPr lang="en-US" sz="900"/>
              <a:pPr algn="ctr"/>
              <a:t>37</a:t>
            </a:fld>
            <a:endParaRPr lang="en-US" sz="900" dirty="0"/>
          </a:p>
        </p:txBody>
      </p:sp>
    </p:spTree>
    <p:extLst>
      <p:ext uri="{BB962C8B-B14F-4D97-AF65-F5344CB8AC3E}">
        <p14:creationId xmlns:p14="http://schemas.microsoft.com/office/powerpoint/2010/main" val="1082046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0" y="-3903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grpSp>
        <p:nvGrpSpPr>
          <p:cNvPr id="3" name="Group 2">
            <a:extLst>
              <a:ext uri="{FF2B5EF4-FFF2-40B4-BE49-F238E27FC236}">
                <a16:creationId xmlns:a16="http://schemas.microsoft.com/office/drawing/2014/main" id="{0E39EE28-948A-4E51-96A2-21F581056D40}"/>
              </a:ext>
            </a:extLst>
          </p:cNvPr>
          <p:cNvGrpSpPr/>
          <p:nvPr/>
        </p:nvGrpSpPr>
        <p:grpSpPr>
          <a:xfrm>
            <a:off x="791318" y="1986995"/>
            <a:ext cx="7561364" cy="2894620"/>
            <a:chOff x="653596" y="161123"/>
            <a:chExt cx="7561364" cy="2894620"/>
          </a:xfrm>
        </p:grpSpPr>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3"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4" cstate="print"/>
            <a:stretch>
              <a:fillRect/>
            </a:stretch>
          </p:blipFill>
          <p:spPr>
            <a:xfrm>
              <a:off x="1121612" y="2062892"/>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5" cstate="print"/>
            <a:stretch>
              <a:fillRect/>
            </a:stretch>
          </p:blipFill>
          <p:spPr>
            <a:xfrm>
              <a:off x="6062067" y="2062892"/>
              <a:ext cx="1457088" cy="986635"/>
            </a:xfrm>
            <a:prstGeom prst="rect">
              <a:avLst/>
            </a:prstGeom>
          </p:spPr>
        </p:pic>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596" y="161123"/>
              <a:ext cx="7561364" cy="1604668"/>
            </a:xfrm>
            <a:prstGeom prst="rect">
              <a:avLst/>
            </a:prstGeom>
          </p:spPr>
        </p:pic>
      </p:grpSp>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38</a:t>
            </a:fld>
            <a:endParaRPr lang="en-US" dirty="0"/>
          </a:p>
        </p:txBody>
      </p:sp>
      <p:sp>
        <p:nvSpPr>
          <p:cNvPr id="4" name="TextBox 3">
            <a:extLst>
              <a:ext uri="{FF2B5EF4-FFF2-40B4-BE49-F238E27FC236}">
                <a16:creationId xmlns:a16="http://schemas.microsoft.com/office/drawing/2014/main" id="{352E9B17-2915-41AF-8CEC-47ADFAEE8C8B}"/>
              </a:ext>
            </a:extLst>
          </p:cNvPr>
          <p:cNvSpPr txBox="1"/>
          <p:nvPr/>
        </p:nvSpPr>
        <p:spPr>
          <a:xfrm>
            <a:off x="457200" y="198364"/>
            <a:ext cx="8216871" cy="830997"/>
          </a:xfrm>
          <a:prstGeom prst="rect">
            <a:avLst/>
          </a:prstGeom>
          <a:noFill/>
        </p:spPr>
        <p:txBody>
          <a:bodyPr wrap="square" rtlCol="0">
            <a:spAutoFit/>
          </a:bodyPr>
          <a:lstStyle/>
          <a:p>
            <a:pPr algn="ctr"/>
            <a:r>
              <a:rPr lang="en-US" sz="4800" dirty="0">
                <a:solidFill>
                  <a:srgbClr val="011893"/>
                </a:solidFill>
                <a:latin typeface="Eras Medium ITC" panose="020B0602030504020804" pitchFamily="34" charset="0"/>
              </a:rPr>
              <a:t>Questions</a:t>
            </a:r>
          </a:p>
        </p:txBody>
      </p:sp>
    </p:spTree>
    <p:extLst>
      <p:ext uri="{BB962C8B-B14F-4D97-AF65-F5344CB8AC3E}">
        <p14:creationId xmlns:p14="http://schemas.microsoft.com/office/powerpoint/2010/main" val="3912307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D408-B790-412D-916E-723582FC966B}"/>
              </a:ext>
            </a:extLst>
          </p:cNvPr>
          <p:cNvSpPr>
            <a:spLocks noGrp="1"/>
          </p:cNvSpPr>
          <p:nvPr>
            <p:ph type="title"/>
          </p:nvPr>
        </p:nvSpPr>
        <p:spPr>
          <a:xfrm>
            <a:off x="103131" y="241410"/>
            <a:ext cx="8955610" cy="593725"/>
          </a:xfrm>
        </p:spPr>
        <p:txBody>
          <a:bodyPr/>
          <a:lstStyle/>
          <a:p>
            <a:r>
              <a:rPr lang="en-US" sz="2800" b="0" dirty="0">
                <a:effectLst/>
              </a:rPr>
              <a:t>Seneca Therapeutics CEO James Hussey has raised over $600 million and returned 4.86x to investors</a:t>
            </a:r>
          </a:p>
        </p:txBody>
      </p:sp>
      <p:sp>
        <p:nvSpPr>
          <p:cNvPr id="4" name="Slide Number Placeholder 3">
            <a:extLst>
              <a:ext uri="{FF2B5EF4-FFF2-40B4-BE49-F238E27FC236}">
                <a16:creationId xmlns:a16="http://schemas.microsoft.com/office/drawing/2014/main" id="{C8C72A11-24D0-4343-9BE5-9AD7CEA96397}"/>
              </a:ext>
            </a:extLst>
          </p:cNvPr>
          <p:cNvSpPr>
            <a:spLocks noGrp="1"/>
          </p:cNvSpPr>
          <p:nvPr>
            <p:ph type="sldNum" sz="quarter" idx="11"/>
          </p:nvPr>
        </p:nvSpPr>
        <p:spPr>
          <a:xfrm>
            <a:off x="3897881" y="6318105"/>
            <a:ext cx="1366110" cy="387815"/>
          </a:xfrm>
        </p:spPr>
        <p:txBody>
          <a:bodyPr/>
          <a:lstStyle/>
          <a:p>
            <a:pPr algn="ctr"/>
            <a:fld id="{7F64B6CE-DA5C-0C4D-8557-ACF4BDCBED45}" type="slidenum">
              <a:rPr lang="en-US" smtClean="0"/>
              <a:pPr algn="ctr"/>
              <a:t>39</a:t>
            </a:fld>
            <a:endParaRPr lang="en-US" dirty="0"/>
          </a:p>
        </p:txBody>
      </p:sp>
      <p:pic>
        <p:nvPicPr>
          <p:cNvPr id="8" name="Content Placeholder 7">
            <a:extLst>
              <a:ext uri="{FF2B5EF4-FFF2-40B4-BE49-F238E27FC236}">
                <a16:creationId xmlns:a16="http://schemas.microsoft.com/office/drawing/2014/main" id="{45FA2C2A-3606-4914-917E-F23831C4EEE6}"/>
              </a:ext>
            </a:extLst>
          </p:cNvPr>
          <p:cNvPicPr>
            <a:picLocks noGrp="1" noChangeAspect="1"/>
          </p:cNvPicPr>
          <p:nvPr>
            <p:ph idx="1"/>
          </p:nvPr>
        </p:nvPicPr>
        <p:blipFill>
          <a:blip r:embed="rId3"/>
          <a:stretch>
            <a:fillRect/>
          </a:stretch>
        </p:blipFill>
        <p:spPr>
          <a:xfrm>
            <a:off x="680393" y="1326105"/>
            <a:ext cx="7801085" cy="3577373"/>
          </a:xfrm>
          <a:prstGeom prst="rect">
            <a:avLst/>
          </a:prstGeom>
        </p:spPr>
      </p:pic>
      <p:sp>
        <p:nvSpPr>
          <p:cNvPr id="3" name="Rectangle 2">
            <a:extLst>
              <a:ext uri="{FF2B5EF4-FFF2-40B4-BE49-F238E27FC236}">
                <a16:creationId xmlns:a16="http://schemas.microsoft.com/office/drawing/2014/main" id="{6A817C88-B448-4B1A-8CA1-20F969112257}"/>
              </a:ext>
            </a:extLst>
          </p:cNvPr>
          <p:cNvSpPr/>
          <p:nvPr/>
        </p:nvSpPr>
        <p:spPr>
          <a:xfrm>
            <a:off x="3147387" y="4649638"/>
            <a:ext cx="1122324" cy="241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D93958-1646-4382-9880-7DCA1D04BB1B}"/>
              </a:ext>
            </a:extLst>
          </p:cNvPr>
          <p:cNvSpPr/>
          <p:nvPr/>
        </p:nvSpPr>
        <p:spPr>
          <a:xfrm>
            <a:off x="6357230" y="4647202"/>
            <a:ext cx="758950" cy="286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711999-70BD-425C-96FB-0F8D2897DFDF}"/>
              </a:ext>
            </a:extLst>
          </p:cNvPr>
          <p:cNvSpPr/>
          <p:nvPr/>
        </p:nvSpPr>
        <p:spPr>
          <a:xfrm>
            <a:off x="5406845" y="4655762"/>
            <a:ext cx="834845" cy="278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5056B5-3807-4C3E-A980-9802467D4F10}"/>
              </a:ext>
            </a:extLst>
          </p:cNvPr>
          <p:cNvSpPr txBox="1"/>
          <p:nvPr/>
        </p:nvSpPr>
        <p:spPr>
          <a:xfrm>
            <a:off x="321879" y="4946900"/>
            <a:ext cx="7210025" cy="1785104"/>
          </a:xfrm>
          <a:prstGeom prst="rect">
            <a:avLst/>
          </a:prstGeom>
          <a:noFill/>
          <a:ln>
            <a:solidFill>
              <a:schemeClr val="tx1"/>
            </a:solidFill>
          </a:ln>
        </p:spPr>
        <p:txBody>
          <a:bodyPr wrap="square" rtlCol="0">
            <a:spAutoFit/>
          </a:bodyPr>
          <a:lstStyle/>
          <a:p>
            <a:pPr marL="285750" indent="-285750">
              <a:spcAft>
                <a:spcPts val="300"/>
              </a:spcAft>
              <a:buFont typeface="Wingdings" panose="05000000000000000000" pitchFamily="2" charset="2"/>
              <a:buChar char="ü"/>
            </a:pPr>
            <a:r>
              <a:rPr lang="en-US" sz="2000" dirty="0"/>
              <a:t>1995-2021</a:t>
            </a:r>
          </a:p>
          <a:p>
            <a:pPr marL="285750" indent="-285750">
              <a:spcAft>
                <a:spcPts val="300"/>
              </a:spcAft>
              <a:buFont typeface="Wingdings" panose="05000000000000000000" pitchFamily="2" charset="2"/>
              <a:buChar char="ü"/>
            </a:pPr>
            <a:r>
              <a:rPr lang="en-US" sz="2000" dirty="0"/>
              <a:t>$616 million raised</a:t>
            </a:r>
          </a:p>
          <a:p>
            <a:pPr marL="285750" indent="-285750">
              <a:spcAft>
                <a:spcPts val="300"/>
              </a:spcAft>
              <a:buFont typeface="Wingdings" panose="05000000000000000000" pitchFamily="2" charset="2"/>
              <a:buChar char="ü"/>
            </a:pPr>
            <a:r>
              <a:rPr lang="en-US" sz="2000" dirty="0"/>
              <a:t>$741 million pre money valuation</a:t>
            </a:r>
          </a:p>
          <a:p>
            <a:pPr marL="285750" indent="-285750">
              <a:spcAft>
                <a:spcPts val="300"/>
              </a:spcAft>
              <a:buFont typeface="Wingdings" panose="05000000000000000000" pitchFamily="2" charset="2"/>
              <a:buChar char="ü"/>
            </a:pPr>
            <a:r>
              <a:rPr lang="en-US" sz="2000" dirty="0"/>
              <a:t>3.6 billion at either a) IPO and my exit or b) sale of company</a:t>
            </a:r>
          </a:p>
          <a:p>
            <a:pPr marL="285750" indent="-285750">
              <a:spcAft>
                <a:spcPts val="300"/>
              </a:spcAft>
              <a:buFont typeface="Wingdings" panose="05000000000000000000" pitchFamily="2" charset="2"/>
              <a:buChar char="ü"/>
            </a:pPr>
            <a:r>
              <a:rPr lang="en-US" sz="2000" dirty="0"/>
              <a:t>48 deals in pharma or biotech</a:t>
            </a:r>
          </a:p>
        </p:txBody>
      </p:sp>
    </p:spTree>
    <p:extLst>
      <p:ext uri="{BB962C8B-B14F-4D97-AF65-F5344CB8AC3E}">
        <p14:creationId xmlns:p14="http://schemas.microsoft.com/office/powerpoint/2010/main" val="82134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9054"/>
            <a:ext cx="8686800" cy="593725"/>
          </a:xfrm>
        </p:spPr>
        <p:txBody>
          <a:bodyPr/>
          <a:lstStyle/>
          <a:p>
            <a:r>
              <a:rPr lang="en-US" b="0" dirty="0">
                <a:effectLst/>
              </a:rPr>
              <a:t>SVV-001 is Best in Class Among OVs:</a:t>
            </a:r>
            <a:br>
              <a:rPr lang="en-US" b="0" dirty="0">
                <a:effectLst/>
              </a:rPr>
            </a:br>
            <a:r>
              <a:rPr lang="en-US" b="0" dirty="0">
                <a:effectLst/>
              </a:rPr>
              <a:t>RNA OVs (Like SVV) Do Better in the Clinic</a:t>
            </a:r>
          </a:p>
        </p:txBody>
      </p:sp>
      <p:pic>
        <p:nvPicPr>
          <p:cNvPr id="3" name="Picture 2"/>
          <p:cNvPicPr>
            <a:picLocks noChangeAspect="1"/>
          </p:cNvPicPr>
          <p:nvPr/>
        </p:nvPicPr>
        <p:blipFill>
          <a:blip r:embed="rId3"/>
          <a:stretch>
            <a:fillRect/>
          </a:stretch>
        </p:blipFill>
        <p:spPr>
          <a:xfrm>
            <a:off x="397775" y="3580790"/>
            <a:ext cx="8348449" cy="2459107"/>
          </a:xfrm>
          <a:prstGeom prst="rect">
            <a:avLst/>
          </a:prstGeom>
        </p:spPr>
      </p:pic>
      <p:sp>
        <p:nvSpPr>
          <p:cNvPr id="5" name="TextBox 4"/>
          <p:cNvSpPr txBox="1"/>
          <p:nvPr/>
        </p:nvSpPr>
        <p:spPr>
          <a:xfrm>
            <a:off x="0" y="1076255"/>
            <a:ext cx="9049805" cy="289310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chemeClr val="accent2"/>
                </a:solidFill>
              </a:rPr>
              <a:t>Small size </a:t>
            </a:r>
            <a:r>
              <a:rPr lang="en-US" dirty="0">
                <a:solidFill>
                  <a:schemeClr val="accent2"/>
                </a:solidFill>
              </a:rPr>
              <a:t>enables rapid, potent, and efficient distribution and infection within tumors</a:t>
            </a:r>
          </a:p>
          <a:p>
            <a:pPr marL="285750" indent="-285750">
              <a:spcAft>
                <a:spcPts val="600"/>
              </a:spcAft>
              <a:buFont typeface="Arial" panose="020B0604020202020204" pitchFamily="34" charset="0"/>
              <a:buChar char="•"/>
            </a:pPr>
            <a:r>
              <a:rPr lang="en-US" b="1" dirty="0" err="1">
                <a:solidFill>
                  <a:schemeClr val="accent2"/>
                </a:solidFill>
              </a:rPr>
              <a:t>SVV</a:t>
            </a:r>
            <a:r>
              <a:rPr lang="en-US" b="1" dirty="0">
                <a:solidFill>
                  <a:schemeClr val="accent2"/>
                </a:solidFill>
              </a:rPr>
              <a:t> is the most cancer specific oncolytic virus </a:t>
            </a:r>
            <a:r>
              <a:rPr lang="en-US" dirty="0">
                <a:solidFill>
                  <a:schemeClr val="accent2"/>
                </a:solidFill>
              </a:rPr>
              <a:t>(</a:t>
            </a:r>
            <a:r>
              <a:rPr lang="en-US" b="1" dirty="0">
                <a:solidFill>
                  <a:schemeClr val="accent2"/>
                </a:solidFill>
              </a:rPr>
              <a:t>TEM8 mechanism</a:t>
            </a:r>
            <a:r>
              <a:rPr lang="en-US" dirty="0">
                <a:solidFill>
                  <a:schemeClr val="accent2"/>
                </a:solidFill>
              </a:rPr>
              <a:t>) TEM8 is found on &gt;60% of  solid tumors and on most  highly-aggressive tumors.</a:t>
            </a:r>
          </a:p>
          <a:p>
            <a:pPr marL="285750" indent="-285750">
              <a:spcAft>
                <a:spcPts val="600"/>
              </a:spcAft>
              <a:buFont typeface="Arial" panose="020B0604020202020204" pitchFamily="34" charset="0"/>
              <a:buChar char="•"/>
            </a:pPr>
            <a:r>
              <a:rPr lang="en-US" b="1" dirty="0">
                <a:solidFill>
                  <a:schemeClr val="accent2"/>
                </a:solidFill>
              </a:rPr>
              <a:t>SVV-001 can be used IV unlike most </a:t>
            </a:r>
            <a:r>
              <a:rPr lang="en-US" b="1" dirty="0" err="1">
                <a:solidFill>
                  <a:schemeClr val="accent2"/>
                </a:solidFill>
              </a:rPr>
              <a:t>OVs</a:t>
            </a:r>
            <a:r>
              <a:rPr lang="en-US" b="1" dirty="0">
                <a:solidFill>
                  <a:schemeClr val="accent2"/>
                </a:solidFill>
              </a:rPr>
              <a:t> -</a:t>
            </a:r>
            <a:r>
              <a:rPr lang="en-US" dirty="0">
                <a:solidFill>
                  <a:schemeClr val="accent2"/>
                </a:solidFill>
              </a:rPr>
              <a:t>Unlike most oncolytic viruses </a:t>
            </a:r>
            <a:r>
              <a:rPr lang="en-US" b="1" dirty="0" err="1">
                <a:solidFill>
                  <a:schemeClr val="accent2"/>
                </a:solidFill>
              </a:rPr>
              <a:t>SVV</a:t>
            </a:r>
            <a:r>
              <a:rPr lang="en-US" b="1" dirty="0">
                <a:solidFill>
                  <a:schemeClr val="accent2"/>
                </a:solidFill>
              </a:rPr>
              <a:t> is not derived from a human pathogen, </a:t>
            </a:r>
            <a:r>
              <a:rPr lang="en-US" dirty="0">
                <a:solidFill>
                  <a:schemeClr val="accent2"/>
                </a:solidFill>
              </a:rPr>
              <a:t>nor is it inactivated by human blood </a:t>
            </a:r>
          </a:p>
          <a:p>
            <a:pPr marL="285750" indent="-285750">
              <a:spcAft>
                <a:spcPts val="600"/>
              </a:spcAft>
              <a:buFont typeface="Arial" panose="020B0604020202020204" pitchFamily="34" charset="0"/>
              <a:buChar char="•"/>
            </a:pPr>
            <a:r>
              <a:rPr lang="en-US" b="1" dirty="0" err="1">
                <a:solidFill>
                  <a:schemeClr val="accent2"/>
                </a:solidFill>
              </a:rPr>
              <a:t>SVV</a:t>
            </a:r>
            <a:r>
              <a:rPr lang="en-US" b="1" dirty="0">
                <a:solidFill>
                  <a:schemeClr val="accent2"/>
                </a:solidFill>
              </a:rPr>
              <a:t> is a platform for gene therapy- </a:t>
            </a:r>
            <a:r>
              <a:rPr lang="en-US" dirty="0">
                <a:solidFill>
                  <a:schemeClr val="accent2"/>
                </a:solidFill>
              </a:rPr>
              <a:t>transgenes such as tumor antigens and checkpoint inhibitor genes can be inserted and expressed specifically in tumors  </a:t>
            </a:r>
          </a:p>
          <a:p>
            <a:pPr marL="285750" indent="-285750">
              <a:buFont typeface="Arial" panose="020B0604020202020204" pitchFamily="34" charset="0"/>
              <a:buChar char="•"/>
            </a:pPr>
            <a:endParaRPr lang="en-US" dirty="0"/>
          </a:p>
        </p:txBody>
      </p:sp>
      <p:sp>
        <p:nvSpPr>
          <p:cNvPr id="6" name="Slide Number Placeholder 2">
            <a:extLst>
              <a:ext uri="{FF2B5EF4-FFF2-40B4-BE49-F238E27FC236}">
                <a16:creationId xmlns:a16="http://schemas.microsoft.com/office/drawing/2014/main" id="{817159DE-2E8C-4EBC-A75D-736B2AB7B164}"/>
              </a:ext>
            </a:extLst>
          </p:cNvPr>
          <p:cNvSpPr txBox="1">
            <a:spLocks/>
          </p:cNvSpPr>
          <p:nvPr/>
        </p:nvSpPr>
        <p:spPr>
          <a:xfrm>
            <a:off x="3888945" y="6476230"/>
            <a:ext cx="1366110" cy="234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fld id="{7F64B6CE-DA5C-0C4D-8557-ACF4BDCBED45}" type="slidenum">
              <a:rPr lang="en-US" sz="900">
                <a:solidFill>
                  <a:schemeClr val="accent6"/>
                </a:solidFill>
              </a:rPr>
              <a:pPr algn="ctr"/>
              <a:t>4</a:t>
            </a:fld>
            <a:endParaRPr lang="en-US" sz="1200" dirty="0">
              <a:solidFill>
                <a:schemeClr val="accent6"/>
              </a:solidFill>
            </a:endParaRPr>
          </a:p>
        </p:txBody>
      </p:sp>
      <p:sp>
        <p:nvSpPr>
          <p:cNvPr id="9" name="Rectangle 8">
            <a:extLst>
              <a:ext uri="{FF2B5EF4-FFF2-40B4-BE49-F238E27FC236}">
                <a16:creationId xmlns:a16="http://schemas.microsoft.com/office/drawing/2014/main" id="{6E647AF3-C586-4C36-B688-51180F47E593}"/>
              </a:ext>
            </a:extLst>
          </p:cNvPr>
          <p:cNvSpPr/>
          <p:nvPr/>
        </p:nvSpPr>
        <p:spPr>
          <a:xfrm>
            <a:off x="7453411" y="5326375"/>
            <a:ext cx="1292813" cy="15179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2700">
                  <a:solidFill>
                    <a:srgbClr val="C00000"/>
                  </a:solidFill>
                </a:ln>
              </a:rPr>
              <a:t> </a:t>
            </a:r>
          </a:p>
        </p:txBody>
      </p:sp>
      <p:sp>
        <p:nvSpPr>
          <p:cNvPr id="10" name="TextBox 9">
            <a:extLst>
              <a:ext uri="{FF2B5EF4-FFF2-40B4-BE49-F238E27FC236}">
                <a16:creationId xmlns:a16="http://schemas.microsoft.com/office/drawing/2014/main" id="{F2B2E4A9-5A7F-4CBD-A0A9-1AC8760AA75B}"/>
              </a:ext>
            </a:extLst>
          </p:cNvPr>
          <p:cNvSpPr txBox="1"/>
          <p:nvPr/>
        </p:nvSpPr>
        <p:spPr>
          <a:xfrm>
            <a:off x="2151304" y="6039897"/>
            <a:ext cx="4841390" cy="307777"/>
          </a:xfrm>
          <a:prstGeom prst="rect">
            <a:avLst/>
          </a:prstGeom>
          <a:noFill/>
        </p:spPr>
        <p:txBody>
          <a:bodyPr wrap="none" rtlCol="0">
            <a:spAutoFit/>
          </a:bodyPr>
          <a:lstStyle/>
          <a:p>
            <a:r>
              <a:rPr lang="en-US" sz="1400" i="1" dirty="0">
                <a:solidFill>
                  <a:srgbClr val="FF0000"/>
                </a:solidFill>
              </a:rPr>
              <a:t>Picture sizes proportional proportionally to actual virus size</a:t>
            </a:r>
          </a:p>
        </p:txBody>
      </p:sp>
    </p:spTree>
    <p:extLst>
      <p:ext uri="{BB962C8B-B14F-4D97-AF65-F5344CB8AC3E}">
        <p14:creationId xmlns:p14="http://schemas.microsoft.com/office/powerpoint/2010/main" val="247152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2B99-596D-E242-938A-329FA50DC19E}"/>
              </a:ext>
            </a:extLst>
          </p:cNvPr>
          <p:cNvSpPr>
            <a:spLocks noGrp="1"/>
          </p:cNvSpPr>
          <p:nvPr>
            <p:ph type="title"/>
          </p:nvPr>
        </p:nvSpPr>
        <p:spPr>
          <a:xfrm>
            <a:off x="94195" y="241410"/>
            <a:ext cx="9049805" cy="593725"/>
          </a:xfrm>
        </p:spPr>
        <p:txBody>
          <a:bodyPr/>
          <a:lstStyle/>
          <a:p>
            <a:r>
              <a:rPr lang="en-US" altLang="en-US" b="0" kern="1200" dirty="0">
                <a:effectLst/>
              </a:rPr>
              <a:t>TEM8—the target for SVV--is expressed on &gt;60% of Solid Cancers</a:t>
            </a:r>
            <a:endParaRPr lang="en-US" b="0" kern="1200" dirty="0">
              <a:effectLst/>
            </a:endParaRPr>
          </a:p>
        </p:txBody>
      </p:sp>
      <p:sp>
        <p:nvSpPr>
          <p:cNvPr id="8" name="TextBox 7"/>
          <p:cNvSpPr txBox="1"/>
          <p:nvPr/>
        </p:nvSpPr>
        <p:spPr>
          <a:xfrm>
            <a:off x="549565" y="5629955"/>
            <a:ext cx="7741290" cy="954107"/>
          </a:xfrm>
          <a:prstGeom prst="rect">
            <a:avLst/>
          </a:prstGeom>
          <a:noFill/>
        </p:spPr>
        <p:txBody>
          <a:bodyPr wrap="square" rtlCol="0">
            <a:spAutoFit/>
          </a:bodyPr>
          <a:lstStyle/>
          <a:p>
            <a:r>
              <a:rPr lang="en-US" sz="2800" b="1" dirty="0">
                <a:solidFill>
                  <a:srgbClr val="011893"/>
                </a:solidFill>
              </a:rPr>
              <a:t>…so up to 60% solid cancer tumors could be susceptible to SVV</a:t>
            </a:r>
          </a:p>
        </p:txBody>
      </p:sp>
      <p:sp>
        <p:nvSpPr>
          <p:cNvPr id="4" name="Slide Number Placeholder 3">
            <a:extLst>
              <a:ext uri="{FF2B5EF4-FFF2-40B4-BE49-F238E27FC236}">
                <a16:creationId xmlns:a16="http://schemas.microsoft.com/office/drawing/2014/main" id="{662D56D5-719D-4BA0-AF31-7471D8054B7D}"/>
              </a:ext>
            </a:extLst>
          </p:cNvPr>
          <p:cNvSpPr>
            <a:spLocks noGrp="1"/>
          </p:cNvSpPr>
          <p:nvPr>
            <p:ph type="sldNum" sz="quarter" idx="11"/>
          </p:nvPr>
        </p:nvSpPr>
        <p:spPr>
          <a:xfrm>
            <a:off x="3888945" y="6392231"/>
            <a:ext cx="1366110" cy="376150"/>
          </a:xfrm>
        </p:spPr>
        <p:txBody>
          <a:bodyPr/>
          <a:lstStyle/>
          <a:p>
            <a:pPr algn="ctr"/>
            <a:fld id="{7F64B6CE-DA5C-0C4D-8557-ACF4BDCBED45}" type="slidenum">
              <a:rPr lang="en-US" sz="900"/>
              <a:pPr algn="ctr"/>
              <a:t>5</a:t>
            </a:fld>
            <a:endParaRPr lang="en-US" sz="900" dirty="0"/>
          </a:p>
        </p:txBody>
      </p:sp>
      <p:sp>
        <p:nvSpPr>
          <p:cNvPr id="3" name="TextBox 2">
            <a:extLst>
              <a:ext uri="{FF2B5EF4-FFF2-40B4-BE49-F238E27FC236}">
                <a16:creationId xmlns:a16="http://schemas.microsoft.com/office/drawing/2014/main" id="{FFFE242B-31CB-4D74-B016-C95B31E5185F}"/>
              </a:ext>
            </a:extLst>
          </p:cNvPr>
          <p:cNvSpPr txBox="1"/>
          <p:nvPr/>
        </p:nvSpPr>
        <p:spPr>
          <a:xfrm>
            <a:off x="397775" y="5022795"/>
            <a:ext cx="8120765" cy="584775"/>
          </a:xfrm>
          <a:prstGeom prst="rect">
            <a:avLst/>
          </a:prstGeom>
          <a:noFill/>
        </p:spPr>
        <p:txBody>
          <a:bodyPr wrap="square" rtlCol="0">
            <a:spAutoFit/>
          </a:bodyPr>
          <a:lstStyle/>
          <a:p>
            <a:r>
              <a:rPr lang="en-US" sz="1600" dirty="0" err="1"/>
              <a:t>SVV</a:t>
            </a:r>
            <a:r>
              <a:rPr lang="en-US" sz="1600" dirty="0"/>
              <a:t> alone</a:t>
            </a:r>
          </a:p>
          <a:p>
            <a:r>
              <a:rPr lang="en-US" sz="1600" dirty="0" err="1"/>
              <a:t>SVV</a:t>
            </a:r>
            <a:r>
              <a:rPr lang="en-US" sz="1600" dirty="0"/>
              <a:t> with addition of transient Type I </a:t>
            </a:r>
            <a:r>
              <a:rPr lang="en-US" sz="1600" dirty="0" err="1"/>
              <a:t>IFN</a:t>
            </a:r>
            <a:r>
              <a:rPr lang="en-US" sz="1600" dirty="0"/>
              <a:t> inhibitor  </a:t>
            </a:r>
          </a:p>
        </p:txBody>
      </p:sp>
      <p:sp>
        <p:nvSpPr>
          <p:cNvPr id="5" name="Rectangle: Rounded Corners 3">
            <a:extLst>
              <a:ext uri="{FF2B5EF4-FFF2-40B4-BE49-F238E27FC236}">
                <a16:creationId xmlns:a16="http://schemas.microsoft.com/office/drawing/2014/main" id="{027F557A-053F-4276-B662-6F69E07CD008}"/>
              </a:ext>
            </a:extLst>
          </p:cNvPr>
          <p:cNvSpPr/>
          <p:nvPr/>
        </p:nvSpPr>
        <p:spPr>
          <a:xfrm>
            <a:off x="1574148" y="5092104"/>
            <a:ext cx="151791" cy="230978"/>
          </a:xfrm>
          <a:prstGeom prst="round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a:t>
            </a:r>
          </a:p>
        </p:txBody>
      </p:sp>
      <p:sp>
        <p:nvSpPr>
          <p:cNvPr id="6" name="Rectangle: Rounded Corners 3">
            <a:extLst>
              <a:ext uri="{FF2B5EF4-FFF2-40B4-BE49-F238E27FC236}">
                <a16:creationId xmlns:a16="http://schemas.microsoft.com/office/drawing/2014/main" id="{FE8B5C51-F761-43DC-BF09-8F44D8A0D83F}"/>
              </a:ext>
            </a:extLst>
          </p:cNvPr>
          <p:cNvSpPr/>
          <p:nvPr/>
        </p:nvSpPr>
        <p:spPr>
          <a:xfrm flipH="1">
            <a:off x="4951474" y="5323082"/>
            <a:ext cx="151791" cy="23097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a:t>
            </a:r>
          </a:p>
        </p:txBody>
      </p:sp>
      <p:grpSp>
        <p:nvGrpSpPr>
          <p:cNvPr id="11" name="Group 10">
            <a:extLst>
              <a:ext uri="{FF2B5EF4-FFF2-40B4-BE49-F238E27FC236}">
                <a16:creationId xmlns:a16="http://schemas.microsoft.com/office/drawing/2014/main" id="{8D2C9933-D60D-4013-B6A9-3BC638FC3B64}"/>
              </a:ext>
            </a:extLst>
          </p:cNvPr>
          <p:cNvGrpSpPr/>
          <p:nvPr/>
        </p:nvGrpSpPr>
        <p:grpSpPr>
          <a:xfrm>
            <a:off x="154358" y="1400265"/>
            <a:ext cx="8929478" cy="4229690"/>
            <a:chOff x="107261" y="1110007"/>
            <a:chExt cx="8929478" cy="4229690"/>
          </a:xfrm>
        </p:grpSpPr>
        <p:pic>
          <p:nvPicPr>
            <p:cNvPr id="7" name="Picture 6">
              <a:extLst>
                <a:ext uri="{FF2B5EF4-FFF2-40B4-BE49-F238E27FC236}">
                  <a16:creationId xmlns:a16="http://schemas.microsoft.com/office/drawing/2014/main" id="{60B877B5-7411-9D45-873C-2A0B67797324}"/>
                </a:ext>
              </a:extLst>
            </p:cNvPr>
            <p:cNvPicPr>
              <a:picLocks noChangeAspect="1"/>
            </p:cNvPicPr>
            <p:nvPr/>
          </p:nvPicPr>
          <p:blipFill>
            <a:blip r:embed="rId3"/>
            <a:stretch>
              <a:fillRect/>
            </a:stretch>
          </p:blipFill>
          <p:spPr>
            <a:xfrm>
              <a:off x="107261" y="1110007"/>
              <a:ext cx="8747240" cy="4229690"/>
            </a:xfrm>
            <a:prstGeom prst="rect">
              <a:avLst/>
            </a:prstGeom>
          </p:spPr>
        </p:pic>
        <p:sp>
          <p:nvSpPr>
            <p:cNvPr id="10" name="TextBox 9">
              <a:extLst>
                <a:ext uri="{FF2B5EF4-FFF2-40B4-BE49-F238E27FC236}">
                  <a16:creationId xmlns:a16="http://schemas.microsoft.com/office/drawing/2014/main" id="{A85FA71D-D949-4BD5-B400-E44CF552CC29}"/>
                </a:ext>
              </a:extLst>
            </p:cNvPr>
            <p:cNvSpPr txBox="1"/>
            <p:nvPr/>
          </p:nvSpPr>
          <p:spPr>
            <a:xfrm>
              <a:off x="7955909" y="2019043"/>
              <a:ext cx="1080830" cy="738664"/>
            </a:xfrm>
            <a:prstGeom prst="rect">
              <a:avLst/>
            </a:prstGeom>
            <a:noFill/>
          </p:spPr>
          <p:txBody>
            <a:bodyPr wrap="square" rtlCol="0">
              <a:spAutoFit/>
            </a:bodyPr>
            <a:lstStyle>
              <a:defPPr>
                <a:defRPr lang="en-US"/>
              </a:defPPr>
              <a:lvl1pPr>
                <a:defRPr sz="1050"/>
              </a:lvl1pPr>
            </a:lstStyle>
            <a:p>
              <a:r>
                <a:rPr lang="en-US" dirty="0"/>
                <a:t>Permissive with type 1 IFN inhibitor</a:t>
              </a:r>
            </a:p>
          </p:txBody>
        </p:sp>
        <p:sp>
          <p:nvSpPr>
            <p:cNvPr id="12" name="TextBox 11">
              <a:extLst>
                <a:ext uri="{FF2B5EF4-FFF2-40B4-BE49-F238E27FC236}">
                  <a16:creationId xmlns:a16="http://schemas.microsoft.com/office/drawing/2014/main" id="{D9E2611C-3196-4F81-A312-7277FE174E03}"/>
                </a:ext>
              </a:extLst>
            </p:cNvPr>
            <p:cNvSpPr txBox="1"/>
            <p:nvPr/>
          </p:nvSpPr>
          <p:spPr>
            <a:xfrm>
              <a:off x="7876104" y="2911638"/>
              <a:ext cx="1080830" cy="253916"/>
            </a:xfrm>
            <a:prstGeom prst="rect">
              <a:avLst/>
            </a:prstGeom>
            <a:noFill/>
          </p:spPr>
          <p:txBody>
            <a:bodyPr wrap="square" rtlCol="0">
              <a:spAutoFit/>
            </a:bodyPr>
            <a:lstStyle/>
            <a:p>
              <a:r>
                <a:rPr lang="en-US" sz="1050" dirty="0"/>
                <a:t>Not permissive</a:t>
              </a:r>
            </a:p>
          </p:txBody>
        </p:sp>
        <p:sp>
          <p:nvSpPr>
            <p:cNvPr id="14" name="Rectangle: Rounded Corners 3">
              <a:extLst>
                <a:ext uri="{FF2B5EF4-FFF2-40B4-BE49-F238E27FC236}">
                  <a16:creationId xmlns:a16="http://schemas.microsoft.com/office/drawing/2014/main" id="{87E5E33F-3EFF-4D05-8CBC-B8F2D57804DE}"/>
                </a:ext>
              </a:extLst>
            </p:cNvPr>
            <p:cNvSpPr/>
            <p:nvPr/>
          </p:nvSpPr>
          <p:spPr>
            <a:xfrm>
              <a:off x="7682456" y="2138785"/>
              <a:ext cx="227685" cy="30358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a:t>
              </a:r>
            </a:p>
          </p:txBody>
        </p:sp>
        <p:sp>
          <p:nvSpPr>
            <p:cNvPr id="16" name="Rectangle: Rounded Corners 3">
              <a:extLst>
                <a:ext uri="{FF2B5EF4-FFF2-40B4-BE49-F238E27FC236}">
                  <a16:creationId xmlns:a16="http://schemas.microsoft.com/office/drawing/2014/main" id="{89A3759D-F7C4-42DB-818C-9D0BA508B32D}"/>
                </a:ext>
              </a:extLst>
            </p:cNvPr>
            <p:cNvSpPr/>
            <p:nvPr/>
          </p:nvSpPr>
          <p:spPr>
            <a:xfrm>
              <a:off x="7683695" y="2821840"/>
              <a:ext cx="227685" cy="30358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a:t>
              </a:r>
            </a:p>
          </p:txBody>
        </p:sp>
        <p:sp>
          <p:nvSpPr>
            <p:cNvPr id="18" name="Rectangle 17">
              <a:extLst>
                <a:ext uri="{FF2B5EF4-FFF2-40B4-BE49-F238E27FC236}">
                  <a16:creationId xmlns:a16="http://schemas.microsoft.com/office/drawing/2014/main" id="{04DBD3C2-2133-4656-AB12-05F1197B2BB9}"/>
                </a:ext>
              </a:extLst>
            </p:cNvPr>
            <p:cNvSpPr/>
            <p:nvPr/>
          </p:nvSpPr>
          <p:spPr>
            <a:xfrm>
              <a:off x="7682456" y="1281874"/>
              <a:ext cx="1274478" cy="727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24EE5E2-028C-4116-80BD-EFFA61477394}"/>
                </a:ext>
              </a:extLst>
            </p:cNvPr>
            <p:cNvSpPr txBox="1"/>
            <p:nvPr/>
          </p:nvSpPr>
          <p:spPr>
            <a:xfrm>
              <a:off x="7910141" y="1405029"/>
              <a:ext cx="1046793" cy="415498"/>
            </a:xfrm>
            <a:prstGeom prst="rect">
              <a:avLst/>
            </a:prstGeom>
            <a:noFill/>
          </p:spPr>
          <p:txBody>
            <a:bodyPr wrap="square" rtlCol="0">
              <a:spAutoFit/>
            </a:bodyPr>
            <a:lstStyle>
              <a:defPPr>
                <a:defRPr lang="en-US"/>
              </a:defPPr>
              <a:lvl1pPr>
                <a:defRPr sz="1050"/>
              </a:lvl1pPr>
            </a:lstStyle>
            <a:p>
              <a:r>
                <a:rPr lang="en-US" dirty="0"/>
                <a:t>Permissive as monotherapy</a:t>
              </a:r>
            </a:p>
          </p:txBody>
        </p:sp>
        <p:sp>
          <p:nvSpPr>
            <p:cNvPr id="22" name="Rectangle: Rounded Corners 3">
              <a:extLst>
                <a:ext uri="{FF2B5EF4-FFF2-40B4-BE49-F238E27FC236}">
                  <a16:creationId xmlns:a16="http://schemas.microsoft.com/office/drawing/2014/main" id="{E4E688D8-C415-45D2-9ECB-CEF9178BCBC9}"/>
                </a:ext>
              </a:extLst>
            </p:cNvPr>
            <p:cNvSpPr/>
            <p:nvPr/>
          </p:nvSpPr>
          <p:spPr>
            <a:xfrm>
              <a:off x="7683694" y="1474706"/>
              <a:ext cx="192410" cy="284604"/>
            </a:xfrm>
            <a:prstGeom prst="round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a:t>
              </a:r>
            </a:p>
          </p:txBody>
        </p:sp>
      </p:grpSp>
      <p:sp>
        <p:nvSpPr>
          <p:cNvPr id="13" name="TextBox 12">
            <a:extLst>
              <a:ext uri="{FF2B5EF4-FFF2-40B4-BE49-F238E27FC236}">
                <a16:creationId xmlns:a16="http://schemas.microsoft.com/office/drawing/2014/main" id="{0029BA5C-C765-484F-862C-96EA6A9953E7}"/>
              </a:ext>
            </a:extLst>
          </p:cNvPr>
          <p:cNvSpPr txBox="1"/>
          <p:nvPr/>
        </p:nvSpPr>
        <p:spPr>
          <a:xfrm>
            <a:off x="271882" y="1137288"/>
            <a:ext cx="7731124" cy="369332"/>
          </a:xfrm>
          <a:prstGeom prst="rect">
            <a:avLst/>
          </a:prstGeom>
          <a:noFill/>
        </p:spPr>
        <p:txBody>
          <a:bodyPr wrap="square" rtlCol="0">
            <a:spAutoFit/>
          </a:bodyPr>
          <a:lstStyle/>
          <a:p>
            <a:r>
              <a:rPr lang="en-US" dirty="0"/>
              <a:t>Data From Testing Broad Institute Cancer Cell Line Encyclopedia (</a:t>
            </a:r>
            <a:r>
              <a:rPr lang="en-US" dirty="0" err="1"/>
              <a:t>CCLE</a:t>
            </a:r>
            <a:r>
              <a:rPr lang="en-US" dirty="0"/>
              <a:t>)</a:t>
            </a:r>
          </a:p>
        </p:txBody>
      </p:sp>
    </p:spTree>
    <p:extLst>
      <p:ext uri="{BB962C8B-B14F-4D97-AF65-F5344CB8AC3E}">
        <p14:creationId xmlns:p14="http://schemas.microsoft.com/office/powerpoint/2010/main" val="160736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620" y="318387"/>
            <a:ext cx="3008313" cy="1162050"/>
          </a:xfrm>
        </p:spPr>
        <p:txBody>
          <a:bodyPr/>
          <a:lstStyle/>
          <a:p>
            <a:r>
              <a:rPr lang="en-US" dirty="0">
                <a:effectLst/>
              </a:rPr>
              <a:t>Breast Cancer</a:t>
            </a:r>
          </a:p>
        </p:txBody>
      </p:sp>
      <p:sp>
        <p:nvSpPr>
          <p:cNvPr id="3" name="Content Placeholder 2"/>
          <p:cNvSpPr>
            <a:spLocks noGrp="1"/>
          </p:cNvSpPr>
          <p:nvPr>
            <p:ph idx="1"/>
          </p:nvPr>
        </p:nvSpPr>
        <p:spPr>
          <a:xfrm>
            <a:off x="4030420" y="1303940"/>
            <a:ext cx="4791700" cy="5160860"/>
          </a:xfrm>
        </p:spPr>
        <p:txBody>
          <a:bodyPr/>
          <a:lstStyle/>
          <a:p>
            <a:r>
              <a:rPr lang="en-US" sz="2400" dirty="0"/>
              <a:t>All cancers examined to date demonstrate an adverse correlation of clinical outcome and TEM8 expression</a:t>
            </a:r>
          </a:p>
          <a:p>
            <a:pPr lvl="1"/>
            <a:r>
              <a:rPr lang="en-US" sz="1600" dirty="0"/>
              <a:t>Breast cancer</a:t>
            </a:r>
          </a:p>
          <a:p>
            <a:pPr lvl="1"/>
            <a:r>
              <a:rPr lang="en-US" sz="1600" dirty="0"/>
              <a:t>Colon cancer</a:t>
            </a:r>
          </a:p>
          <a:p>
            <a:pPr lvl="1"/>
            <a:r>
              <a:rPr lang="en-US" sz="1600" dirty="0"/>
              <a:t>Cervical cancer</a:t>
            </a:r>
          </a:p>
          <a:p>
            <a:pPr lvl="1"/>
            <a:r>
              <a:rPr lang="en-US" sz="1600" dirty="0"/>
              <a:t>Thyroid cancer</a:t>
            </a:r>
          </a:p>
          <a:p>
            <a:pPr lvl="1"/>
            <a:r>
              <a:rPr lang="en-US" sz="1600" dirty="0"/>
              <a:t>Osteosarcoma</a:t>
            </a:r>
          </a:p>
          <a:p>
            <a:r>
              <a:rPr lang="en-US" sz="2400" dirty="0"/>
              <a:t>TEM8 provides opportunity to define population where SVV-001 mediated therapy can make a major impact in the clinic</a:t>
            </a:r>
          </a:p>
          <a:p>
            <a:pPr lvl="1"/>
            <a:endParaRPr lang="en-US" sz="1800" dirty="0"/>
          </a:p>
          <a:p>
            <a:pPr lvl="1"/>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7" y="1464493"/>
            <a:ext cx="4012120" cy="5120457"/>
          </a:xfrm>
          <a:prstGeom prst="rect">
            <a:avLst/>
          </a:prstGeom>
        </p:spPr>
      </p:pic>
      <p:sp>
        <p:nvSpPr>
          <p:cNvPr id="6" name="Title 1"/>
          <p:cNvSpPr txBox="1">
            <a:spLocks/>
          </p:cNvSpPr>
          <p:nvPr/>
        </p:nvSpPr>
        <p:spPr bwMode="auto">
          <a:xfrm>
            <a:off x="322016" y="198540"/>
            <a:ext cx="8815550" cy="8768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endParaRPr lang="en-US" sz="2400" b="0" kern="0" dirty="0">
              <a:effectLst/>
            </a:endParaRPr>
          </a:p>
          <a:p>
            <a:endParaRPr lang="en-US" sz="2400" b="0" kern="0" dirty="0">
              <a:effectLst/>
            </a:endParaRPr>
          </a:p>
          <a:p>
            <a:endParaRPr lang="en-US" sz="2400" b="0" kern="0" dirty="0">
              <a:effectLst/>
            </a:endParaRPr>
          </a:p>
          <a:p>
            <a:endParaRPr lang="en-US" sz="2400" b="0" kern="0" dirty="0">
              <a:effectLst/>
            </a:endParaRPr>
          </a:p>
          <a:p>
            <a:endParaRPr lang="en-US" sz="2400" b="0" kern="0" dirty="0">
              <a:effectLst/>
            </a:endParaRPr>
          </a:p>
          <a:p>
            <a:endParaRPr lang="en-US" sz="2400" b="0" kern="0" dirty="0">
              <a:effectLst/>
            </a:endParaRPr>
          </a:p>
          <a:p>
            <a:endParaRPr lang="en-US" sz="2400" b="0" kern="0" dirty="0">
              <a:effectLst/>
            </a:endParaRPr>
          </a:p>
          <a:p>
            <a:endParaRPr lang="en-US" sz="2400" b="0" kern="0" dirty="0">
              <a:effectLst/>
            </a:endParaRPr>
          </a:p>
          <a:p>
            <a:r>
              <a:rPr lang="en-US" sz="2400" b="0" kern="0" dirty="0">
                <a:effectLst/>
              </a:rPr>
              <a:t>SVV-001 Selectively Binds to TEM8.  SVV-001 is both highly tumor specific and has a companion diagnostic.</a:t>
            </a:r>
          </a:p>
        </p:txBody>
      </p:sp>
      <p:sp>
        <p:nvSpPr>
          <p:cNvPr id="7" name="TextBox 6"/>
          <p:cNvSpPr txBox="1"/>
          <p:nvPr/>
        </p:nvSpPr>
        <p:spPr>
          <a:xfrm>
            <a:off x="291625" y="6536498"/>
            <a:ext cx="2589170" cy="276999"/>
          </a:xfrm>
          <a:prstGeom prst="rect">
            <a:avLst/>
          </a:prstGeom>
          <a:noFill/>
        </p:spPr>
        <p:txBody>
          <a:bodyPr wrap="none" rtlCol="0">
            <a:spAutoFit/>
          </a:bodyPr>
          <a:lstStyle/>
          <a:p>
            <a:r>
              <a:rPr lang="en-US" sz="1200" dirty="0"/>
              <a:t>Chen et al. 2013 Cancer Research </a:t>
            </a:r>
          </a:p>
        </p:txBody>
      </p:sp>
    </p:spTree>
    <p:extLst>
      <p:ext uri="{BB962C8B-B14F-4D97-AF65-F5344CB8AC3E}">
        <p14:creationId xmlns:p14="http://schemas.microsoft.com/office/powerpoint/2010/main" val="167351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591660" y="2777040"/>
            <a:ext cx="5105400" cy="16764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2" name="Object 3"/>
          <p:cNvGraphicFramePr>
            <a:graphicFrameLocks noGrp="1" noChangeAspect="1"/>
          </p:cNvGraphicFramePr>
          <p:nvPr>
            <p:ph/>
            <p:extLst>
              <p:ext uri="{D42A27DB-BD31-4B8C-83A1-F6EECF244321}">
                <p14:modId xmlns:p14="http://schemas.microsoft.com/office/powerpoint/2010/main" val="25970593"/>
              </p:ext>
            </p:extLst>
          </p:nvPr>
        </p:nvGraphicFramePr>
        <p:xfrm>
          <a:off x="927100" y="1011237"/>
          <a:ext cx="7289800" cy="4835525"/>
        </p:xfrm>
        <a:graphic>
          <a:graphicData uri="http://schemas.openxmlformats.org/drawingml/2006/chart">
            <c:chart xmlns:c="http://schemas.openxmlformats.org/drawingml/2006/chart" xmlns:r="http://schemas.openxmlformats.org/officeDocument/2006/relationships" r:id="rId3"/>
          </a:graphicData>
        </a:graphic>
      </p:graphicFrame>
      <p:sp>
        <p:nvSpPr>
          <p:cNvPr id="314372" name="Rectangle 4"/>
          <p:cNvSpPr>
            <a:spLocks noGrp="1" noChangeArrowheads="1"/>
          </p:cNvSpPr>
          <p:nvPr>
            <p:ph type="title" idx="4294967295"/>
          </p:nvPr>
        </p:nvSpPr>
        <p:spPr>
          <a:xfrm>
            <a:off x="-19387" y="13725"/>
            <a:ext cx="9049806" cy="921857"/>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en-US" sz="2400" b="0" dirty="0">
                <a:effectLst/>
              </a:rPr>
              <a:t>SVV-001 has demonstrated activity and safety as a single intravenous infusion in patients with Neuroendocrine tumors</a:t>
            </a:r>
          </a:p>
        </p:txBody>
      </p:sp>
      <p:sp>
        <p:nvSpPr>
          <p:cNvPr id="26629" name="Text Box 5"/>
          <p:cNvSpPr txBox="1">
            <a:spLocks noChangeArrowheads="1"/>
          </p:cNvSpPr>
          <p:nvPr/>
        </p:nvSpPr>
        <p:spPr bwMode="auto">
          <a:xfrm rot="-5400000">
            <a:off x="-531621" y="3133434"/>
            <a:ext cx="2690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t>Time to Progression/Days</a:t>
            </a:r>
          </a:p>
        </p:txBody>
      </p:sp>
      <p:sp>
        <p:nvSpPr>
          <p:cNvPr id="26635" name="Rectangle 11"/>
          <p:cNvSpPr>
            <a:spLocks noChangeArrowheads="1"/>
          </p:cNvSpPr>
          <p:nvPr/>
        </p:nvSpPr>
        <p:spPr bwMode="auto">
          <a:xfrm>
            <a:off x="2506060" y="4834440"/>
            <a:ext cx="3048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6" name="Rectangle 12"/>
          <p:cNvSpPr>
            <a:spLocks noChangeArrowheads="1"/>
          </p:cNvSpPr>
          <p:nvPr/>
        </p:nvSpPr>
        <p:spPr bwMode="auto">
          <a:xfrm>
            <a:off x="4334860" y="3684120"/>
            <a:ext cx="304800" cy="1676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7" name="Text Box 13"/>
          <p:cNvSpPr txBox="1">
            <a:spLocks noChangeArrowheads="1"/>
          </p:cNvSpPr>
          <p:nvPr/>
        </p:nvSpPr>
        <p:spPr bwMode="auto">
          <a:xfrm>
            <a:off x="2506060" y="4864603"/>
            <a:ext cx="352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76</a:t>
            </a:r>
          </a:p>
        </p:txBody>
      </p:sp>
      <p:sp>
        <p:nvSpPr>
          <p:cNvPr id="26638" name="Text Box 14"/>
          <p:cNvSpPr txBox="1">
            <a:spLocks noChangeArrowheads="1"/>
          </p:cNvSpPr>
          <p:nvPr/>
        </p:nvSpPr>
        <p:spPr bwMode="auto">
          <a:xfrm>
            <a:off x="4287235" y="3797803"/>
            <a:ext cx="436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271</a:t>
            </a:r>
          </a:p>
        </p:txBody>
      </p:sp>
      <p:sp>
        <p:nvSpPr>
          <p:cNvPr id="26639" name="Line 15"/>
          <p:cNvSpPr>
            <a:spLocks noChangeShapeType="1"/>
          </p:cNvSpPr>
          <p:nvPr/>
        </p:nvSpPr>
        <p:spPr bwMode="auto">
          <a:xfrm flipV="1">
            <a:off x="2810860" y="3684120"/>
            <a:ext cx="1524000" cy="115032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Text Box 16"/>
          <p:cNvSpPr txBox="1">
            <a:spLocks noChangeArrowheads="1"/>
          </p:cNvSpPr>
          <p:nvPr/>
        </p:nvSpPr>
        <p:spPr bwMode="auto">
          <a:xfrm rot="-2201938">
            <a:off x="2026398" y="3353512"/>
            <a:ext cx="43930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t>195+ days Mean Progression Free Survival</a:t>
            </a:r>
          </a:p>
        </p:txBody>
      </p:sp>
      <p:sp>
        <p:nvSpPr>
          <p:cNvPr id="26646" name="Text Box 22"/>
          <p:cNvSpPr txBox="1">
            <a:spLocks noChangeArrowheads="1"/>
          </p:cNvSpPr>
          <p:nvPr/>
        </p:nvSpPr>
        <p:spPr bwMode="auto">
          <a:xfrm>
            <a:off x="2995010" y="1441953"/>
            <a:ext cx="21675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Carcinoid Cancer</a:t>
            </a:r>
          </a:p>
        </p:txBody>
      </p:sp>
      <p:sp>
        <p:nvSpPr>
          <p:cNvPr id="24" name="Text Box 8"/>
          <p:cNvSpPr txBox="1">
            <a:spLocks noChangeArrowheads="1"/>
          </p:cNvSpPr>
          <p:nvPr/>
        </p:nvSpPr>
        <p:spPr bwMode="auto">
          <a:xfrm>
            <a:off x="321880" y="5558257"/>
            <a:ext cx="68911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a:t>CXCL10 (IP-10)               -       -                                                                              +       +     +    +      -      (TNF</a:t>
            </a:r>
            <a:r>
              <a:rPr lang="el-GR" altLang="en-US" sz="1000" b="1" dirty="0"/>
              <a:t>α</a:t>
            </a:r>
            <a:r>
              <a:rPr lang="en-US" altLang="en-US" sz="1000" b="1" dirty="0"/>
              <a:t>)</a:t>
            </a:r>
          </a:p>
        </p:txBody>
      </p:sp>
      <p:sp>
        <p:nvSpPr>
          <p:cNvPr id="17" name="Text Box 8"/>
          <p:cNvSpPr txBox="1">
            <a:spLocks noChangeArrowheads="1"/>
          </p:cNvSpPr>
          <p:nvPr/>
        </p:nvSpPr>
        <p:spPr bwMode="auto">
          <a:xfrm>
            <a:off x="321880" y="5834907"/>
            <a:ext cx="839534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t" anchorCtr="1">
            <a:no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r>
              <a:rPr lang="en-US" altLang="en-US" sz="1100" b="1" dirty="0"/>
              <a:t>CXCL10 and TNF</a:t>
            </a:r>
            <a:r>
              <a:rPr lang="el-GR" altLang="en-US" sz="1100" b="1" dirty="0"/>
              <a:t>α</a:t>
            </a:r>
            <a:r>
              <a:rPr lang="en-US" altLang="en-US" sz="1100" b="1" dirty="0"/>
              <a:t> are known predictors of immunotherapy response. Correlation with patients who had SVV infection and clinical benefit.  Same 5/6 Patients that had an SVV “infection” in tumor had longer progression free survival and expressed either CXCL10 or TNF</a:t>
            </a:r>
            <a:r>
              <a:rPr lang="el-GR" altLang="en-US" sz="1100" b="1" dirty="0"/>
              <a:t>α</a:t>
            </a:r>
            <a:r>
              <a:rPr lang="en-US" altLang="en-US" sz="1100" b="1" dirty="0"/>
              <a:t>.  0/2 that had no infection (NI) had short PFS and did not express either CXCL10 or TNF</a:t>
            </a:r>
            <a:r>
              <a:rPr lang="el-GR" altLang="en-US" sz="1100" b="1" dirty="0"/>
              <a:t>α</a:t>
            </a:r>
            <a:endParaRPr lang="en-US" altLang="en-US" sz="1100" b="1" dirty="0"/>
          </a:p>
        </p:txBody>
      </p:sp>
      <p:sp>
        <p:nvSpPr>
          <p:cNvPr id="18" name="Slide Number Placeholder 6">
            <a:extLst>
              <a:ext uri="{FF2B5EF4-FFF2-40B4-BE49-F238E27FC236}">
                <a16:creationId xmlns:a16="http://schemas.microsoft.com/office/drawing/2014/main" id="{AB16FDFD-FFC1-4F53-88AB-0BEAF504DFB4}"/>
              </a:ext>
            </a:extLst>
          </p:cNvPr>
          <p:cNvSpPr txBox="1">
            <a:spLocks/>
          </p:cNvSpPr>
          <p:nvPr/>
        </p:nvSpPr>
        <p:spPr>
          <a:xfrm>
            <a:off x="3888945" y="6456460"/>
            <a:ext cx="1366110" cy="38781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fld id="{7F64B6CE-DA5C-0C4D-8557-ACF4BDCBED45}" type="slidenum">
              <a:rPr lang="en-US" sz="900" smtClean="0"/>
              <a:pPr algn="ctr"/>
              <a:t>7</a:t>
            </a:fld>
            <a:endParaRPr lang="en-US" dirty="0"/>
          </a:p>
        </p:txBody>
      </p:sp>
      <p:sp>
        <p:nvSpPr>
          <p:cNvPr id="4" name="Rectangle 3">
            <a:extLst>
              <a:ext uri="{FF2B5EF4-FFF2-40B4-BE49-F238E27FC236}">
                <a16:creationId xmlns:a16="http://schemas.microsoft.com/office/drawing/2014/main" id="{A30E8F92-090F-418F-862C-E76C23396DAE}"/>
              </a:ext>
            </a:extLst>
          </p:cNvPr>
          <p:cNvSpPr/>
          <p:nvPr/>
        </p:nvSpPr>
        <p:spPr>
          <a:xfrm>
            <a:off x="232497" y="5554195"/>
            <a:ext cx="7289800" cy="3050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316532"/>
      </p:ext>
    </p:extLst>
  </p:cSld>
  <p:clrMapOvr>
    <a:masterClrMapping/>
  </p:clrMapOvr>
  <p:transition spd="med">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31FC4-37C8-5F49-8BF9-32ED8C224A2F}"/>
              </a:ext>
            </a:extLst>
          </p:cNvPr>
          <p:cNvSpPr txBox="1">
            <a:spLocks/>
          </p:cNvSpPr>
          <p:nvPr/>
        </p:nvSpPr>
        <p:spPr bwMode="auto">
          <a:xfrm>
            <a:off x="0" y="0"/>
            <a:ext cx="8686800" cy="1054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S PGothic" pitchFamily="34" charset="-128"/>
                <a:cs typeface="ＭＳ Ｐゴシック" charset="0"/>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S PGothic" pitchFamily="34" charset="-128"/>
                <a:cs typeface="ＭＳ Ｐゴシック"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a:lstStyle>
          <a:p>
            <a:pPr algn="ctr">
              <a:defRPr/>
            </a:pPr>
            <a:r>
              <a:rPr lang="en-US" altLang="en-US" sz="5400" kern="0">
                <a:ea typeface="ＭＳ Ｐゴシック" pitchFamily="34" charset="-128"/>
              </a:rPr>
              <a:t>Seneca Therapeutics</a:t>
            </a:r>
            <a:endParaRPr lang="en-US" altLang="en-US" sz="5400" kern="0" dirty="0">
              <a:ea typeface="ＭＳ Ｐゴシック" pitchFamily="34" charset="-128"/>
            </a:endParaRPr>
          </a:p>
        </p:txBody>
      </p:sp>
      <p:sp>
        <p:nvSpPr>
          <p:cNvPr id="11" name="Slide Number Placeholder 4">
            <a:extLst>
              <a:ext uri="{FF2B5EF4-FFF2-40B4-BE49-F238E27FC236}">
                <a16:creationId xmlns:a16="http://schemas.microsoft.com/office/drawing/2014/main" id="{65EBE606-D2A1-1849-BA38-E0DF53E0C911}"/>
              </a:ext>
            </a:extLst>
          </p:cNvPr>
          <p:cNvSpPr txBox="1">
            <a:spLocks/>
          </p:cNvSpPr>
          <p:nvPr/>
        </p:nvSpPr>
        <p:spPr>
          <a:xfrm>
            <a:off x="0" y="-39030"/>
            <a:ext cx="9144000" cy="1211146"/>
          </a:xfrm>
          <a:prstGeom prst="rect">
            <a:avLst/>
          </a:prstGeom>
          <a:solidFill>
            <a:srgbClr val="F4FAFA"/>
          </a:solidFill>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rtl="0" eaLnBrk="0" fontAlgn="base" hangingPunct="0">
              <a:spcBef>
                <a:spcPct val="0"/>
              </a:spcBef>
              <a:spcAft>
                <a:spcPct val="0"/>
              </a:spcAft>
            </a:pPr>
            <a:endParaRPr lang="en-US" dirty="0"/>
          </a:p>
        </p:txBody>
      </p:sp>
      <p:grpSp>
        <p:nvGrpSpPr>
          <p:cNvPr id="3" name="Group 2">
            <a:extLst>
              <a:ext uri="{FF2B5EF4-FFF2-40B4-BE49-F238E27FC236}">
                <a16:creationId xmlns:a16="http://schemas.microsoft.com/office/drawing/2014/main" id="{0E39EE28-948A-4E51-96A2-21F581056D40}"/>
              </a:ext>
            </a:extLst>
          </p:cNvPr>
          <p:cNvGrpSpPr/>
          <p:nvPr/>
        </p:nvGrpSpPr>
        <p:grpSpPr>
          <a:xfrm>
            <a:off x="784953" y="2904003"/>
            <a:ext cx="7561364" cy="2894620"/>
            <a:chOff x="653596" y="161123"/>
            <a:chExt cx="7561364" cy="2894620"/>
          </a:xfrm>
        </p:grpSpPr>
        <p:pic>
          <p:nvPicPr>
            <p:cNvPr id="8" name="Picture 7" descr="Picornavirus.jpg">
              <a:extLst>
                <a:ext uri="{FF2B5EF4-FFF2-40B4-BE49-F238E27FC236}">
                  <a16:creationId xmlns:a16="http://schemas.microsoft.com/office/drawing/2014/main" id="{6097ABE9-CDFD-EC42-9638-F8F181325F47}"/>
                </a:ext>
              </a:extLst>
            </p:cNvPr>
            <p:cNvPicPr>
              <a:picLocks noChangeAspect="1"/>
            </p:cNvPicPr>
            <p:nvPr/>
          </p:nvPicPr>
          <p:blipFill rotWithShape="1">
            <a:blip r:embed="rId3" cstate="print"/>
            <a:srcRect r="13492"/>
            <a:stretch/>
          </p:blipFill>
          <p:spPr>
            <a:xfrm>
              <a:off x="3494638" y="2062891"/>
              <a:ext cx="1642020" cy="992852"/>
            </a:xfrm>
            <a:prstGeom prst="rect">
              <a:avLst/>
            </a:prstGeom>
          </p:spPr>
        </p:pic>
        <p:pic>
          <p:nvPicPr>
            <p:cNvPr id="9" name="Picture 8" descr="cancer.pt.5.jpg">
              <a:extLst>
                <a:ext uri="{FF2B5EF4-FFF2-40B4-BE49-F238E27FC236}">
                  <a16:creationId xmlns:a16="http://schemas.microsoft.com/office/drawing/2014/main" id="{CF48C3EE-42EB-3D42-9F6B-22E655232D67}"/>
                </a:ext>
              </a:extLst>
            </p:cNvPr>
            <p:cNvPicPr>
              <a:picLocks noChangeAspect="1"/>
            </p:cNvPicPr>
            <p:nvPr/>
          </p:nvPicPr>
          <p:blipFill>
            <a:blip r:embed="rId4" cstate="print"/>
            <a:stretch>
              <a:fillRect/>
            </a:stretch>
          </p:blipFill>
          <p:spPr>
            <a:xfrm>
              <a:off x="1121612" y="2062892"/>
              <a:ext cx="1482648" cy="986635"/>
            </a:xfrm>
            <a:prstGeom prst="rect">
              <a:avLst/>
            </a:prstGeom>
          </p:spPr>
        </p:pic>
        <p:pic>
          <p:nvPicPr>
            <p:cNvPr id="10" name="Picture 9" descr="cancer.doc.2.jpg">
              <a:extLst>
                <a:ext uri="{FF2B5EF4-FFF2-40B4-BE49-F238E27FC236}">
                  <a16:creationId xmlns:a16="http://schemas.microsoft.com/office/drawing/2014/main" id="{82E16FC6-7768-664B-9CA3-69E3738B0667}"/>
                </a:ext>
              </a:extLst>
            </p:cNvPr>
            <p:cNvPicPr>
              <a:picLocks noChangeAspect="1"/>
            </p:cNvPicPr>
            <p:nvPr/>
          </p:nvPicPr>
          <p:blipFill>
            <a:blip r:embed="rId5" cstate="print"/>
            <a:stretch>
              <a:fillRect/>
            </a:stretch>
          </p:blipFill>
          <p:spPr>
            <a:xfrm>
              <a:off x="6062067" y="2062892"/>
              <a:ext cx="1457088" cy="986635"/>
            </a:xfrm>
            <a:prstGeom prst="rect">
              <a:avLst/>
            </a:prstGeom>
          </p:spPr>
        </p:pic>
        <p:pic>
          <p:nvPicPr>
            <p:cNvPr id="12" name="Picture 11">
              <a:extLst>
                <a:ext uri="{FF2B5EF4-FFF2-40B4-BE49-F238E27FC236}">
                  <a16:creationId xmlns:a16="http://schemas.microsoft.com/office/drawing/2014/main" id="{C8CFCEBD-3F80-5D49-9500-520D6023A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596" y="161123"/>
              <a:ext cx="7561364" cy="1604668"/>
            </a:xfrm>
            <a:prstGeom prst="rect">
              <a:avLst/>
            </a:prstGeom>
          </p:spPr>
        </p:pic>
      </p:grpSp>
      <p:sp>
        <p:nvSpPr>
          <p:cNvPr id="2" name="Slide Number Placeholder 1">
            <a:extLst>
              <a:ext uri="{FF2B5EF4-FFF2-40B4-BE49-F238E27FC236}">
                <a16:creationId xmlns:a16="http://schemas.microsoft.com/office/drawing/2014/main" id="{281F7ECB-4680-4272-A64C-01B31455B8DF}"/>
              </a:ext>
            </a:extLst>
          </p:cNvPr>
          <p:cNvSpPr>
            <a:spLocks noGrp="1"/>
          </p:cNvSpPr>
          <p:nvPr>
            <p:ph type="sldNum" sz="quarter" idx="11"/>
          </p:nvPr>
        </p:nvSpPr>
        <p:spPr>
          <a:xfrm>
            <a:off x="3888945" y="6388907"/>
            <a:ext cx="1366110" cy="387815"/>
          </a:xfrm>
        </p:spPr>
        <p:txBody>
          <a:bodyPr/>
          <a:lstStyle/>
          <a:p>
            <a:pPr algn="ctr"/>
            <a:fld id="{7F64B6CE-DA5C-0C4D-8557-ACF4BDCBED45}" type="slidenum">
              <a:rPr lang="en-US" sz="800" smtClean="0"/>
              <a:pPr algn="ctr"/>
              <a:t>8</a:t>
            </a:fld>
            <a:endParaRPr lang="en-US" dirty="0"/>
          </a:p>
        </p:txBody>
      </p:sp>
      <p:sp>
        <p:nvSpPr>
          <p:cNvPr id="4" name="TextBox 3">
            <a:extLst>
              <a:ext uri="{FF2B5EF4-FFF2-40B4-BE49-F238E27FC236}">
                <a16:creationId xmlns:a16="http://schemas.microsoft.com/office/drawing/2014/main" id="{352E9B17-2915-41AF-8CEC-47ADFAEE8C8B}"/>
              </a:ext>
            </a:extLst>
          </p:cNvPr>
          <p:cNvSpPr txBox="1"/>
          <p:nvPr/>
        </p:nvSpPr>
        <p:spPr>
          <a:xfrm>
            <a:off x="457200" y="198364"/>
            <a:ext cx="8216871" cy="1569660"/>
          </a:xfrm>
          <a:prstGeom prst="rect">
            <a:avLst/>
          </a:prstGeom>
          <a:noFill/>
        </p:spPr>
        <p:txBody>
          <a:bodyPr wrap="square" rtlCol="0">
            <a:spAutoFit/>
          </a:bodyPr>
          <a:lstStyle/>
          <a:p>
            <a:pPr algn="ctr"/>
            <a:r>
              <a:rPr lang="en-US" sz="4800" dirty="0">
                <a:solidFill>
                  <a:srgbClr val="011893"/>
                </a:solidFill>
                <a:latin typeface="Eras Medium ITC" panose="020B0602030504020804" pitchFamily="34" charset="0"/>
              </a:rPr>
              <a:t>SVV-001 In Combination with Checkpoint Inhibitors</a:t>
            </a:r>
          </a:p>
        </p:txBody>
      </p:sp>
    </p:spTree>
    <p:extLst>
      <p:ext uri="{BB962C8B-B14F-4D97-AF65-F5344CB8AC3E}">
        <p14:creationId xmlns:p14="http://schemas.microsoft.com/office/powerpoint/2010/main" val="310359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95543" y="221269"/>
            <a:ext cx="9069453" cy="59372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altLang="en-US" sz="2400" b="0" dirty="0">
                <a:effectLst/>
              </a:rPr>
              <a:t>The Problem of “Cold” Tumors: Checkpoint Inhibitors Work Well for Small Subset of the Potential Patients who have “Hot” Tumors</a:t>
            </a:r>
          </a:p>
        </p:txBody>
      </p:sp>
      <p:sp>
        <p:nvSpPr>
          <p:cNvPr id="5" name="Slide Number Placeholder 4"/>
          <p:cNvSpPr>
            <a:spLocks noGrp="1"/>
          </p:cNvSpPr>
          <p:nvPr>
            <p:ph type="sldNum" sz="quarter" idx="11"/>
          </p:nvPr>
        </p:nvSpPr>
        <p:spPr>
          <a:xfrm>
            <a:off x="3889375" y="6380163"/>
            <a:ext cx="1365250" cy="388937"/>
          </a:xfrm>
        </p:spPr>
        <p:txBody>
          <a:bodyPr/>
          <a:lstStyle/>
          <a:p>
            <a:pPr>
              <a:defRPr/>
            </a:pPr>
            <a:fld id="{AE01272E-F766-41EA-99D3-4DEE7AAE4266}" type="slidenum">
              <a:rPr lang="en-US" sz="900"/>
              <a:pPr>
                <a:defRPr/>
              </a:pPr>
              <a:t>9</a:t>
            </a:fld>
            <a:endParaRPr lang="en-US" dirty="0"/>
          </a:p>
        </p:txBody>
      </p:sp>
      <p:pic>
        <p:nvPicPr>
          <p:cNvPr id="4" name="Picture 3">
            <a:extLst>
              <a:ext uri="{FF2B5EF4-FFF2-40B4-BE49-F238E27FC236}">
                <a16:creationId xmlns:a16="http://schemas.microsoft.com/office/drawing/2014/main" id="{F0922F1C-1981-47EB-8511-F6BE33EE61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89" y="1303941"/>
            <a:ext cx="8272555" cy="5076222"/>
          </a:xfrm>
          <a:prstGeom prst="rect">
            <a:avLst/>
          </a:prstGeom>
          <a:noFill/>
          <a:ln>
            <a:noFill/>
          </a:ln>
        </p:spPr>
      </p:pic>
      <p:sp>
        <p:nvSpPr>
          <p:cNvPr id="2" name="Rectangle 1">
            <a:extLst>
              <a:ext uri="{FF2B5EF4-FFF2-40B4-BE49-F238E27FC236}">
                <a16:creationId xmlns:a16="http://schemas.microsoft.com/office/drawing/2014/main" id="{55AA4BAE-2083-4FFC-A08F-BC9673AF1DF2}"/>
              </a:ext>
            </a:extLst>
          </p:cNvPr>
          <p:cNvSpPr/>
          <p:nvPr/>
        </p:nvSpPr>
        <p:spPr>
          <a:xfrm>
            <a:off x="3737155" y="3656685"/>
            <a:ext cx="4858040" cy="1745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61458"/>
      </p:ext>
    </p:extLst>
  </p:cSld>
  <p:clrMapOvr>
    <a:masterClrMapping/>
  </p:clrMapOvr>
  <p:transition spd="med">
    <p:cut thruBlk="1"/>
  </p:transition>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2_20070518 NTX Template">
  <a:themeElements>
    <a:clrScheme name="20070518 NTX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0518 NTX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0518 NTX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0518 NTX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0518 NTX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0518 NTX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0518 NTX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0518 NTX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0518 NTX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0518 NTX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0518 NTX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0518 NTX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0518 NTX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0518 NTX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20070518 NTX Template">
  <a:themeElements>
    <a:clrScheme name="20070518 NTX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0518 NTX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0518 NTX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0518 NTX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0518 NTX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0518 NTX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0518 NTX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0518 NTX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0518 NTX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0518 NTX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0518 NTX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0518 NTX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0518 NTX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0518 NTX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4343</Words>
  <Application>Microsoft Office PowerPoint</Application>
  <PresentationFormat>On-screen Show (4:3)</PresentationFormat>
  <Paragraphs>541</Paragraphs>
  <Slides>39</Slides>
  <Notes>17</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8" baseType="lpstr">
      <vt:lpstr>Arial</vt:lpstr>
      <vt:lpstr>Calibri</vt:lpstr>
      <vt:lpstr>Eras Medium ITC</vt:lpstr>
      <vt:lpstr>Gill Sans MT</vt:lpstr>
      <vt:lpstr>Wingdings</vt:lpstr>
      <vt:lpstr>2_20070518 NTX Template</vt:lpstr>
      <vt:lpstr>Custom Design</vt:lpstr>
      <vt:lpstr>3_20070518 NTX Template</vt:lpstr>
      <vt:lpstr>Prism Project</vt:lpstr>
      <vt:lpstr>PowerPoint Presentation</vt:lpstr>
      <vt:lpstr>The Value Creation Pathway of SVV-001</vt:lpstr>
      <vt:lpstr>PowerPoint Presentation</vt:lpstr>
      <vt:lpstr>SVV-001 is Best in Class Among OVs: RNA OVs (Like SVV) Do Better in the Clinic</vt:lpstr>
      <vt:lpstr>TEM8—the target for SVV--is expressed on &gt;60% of Solid Cancers</vt:lpstr>
      <vt:lpstr>Breast Cancer</vt:lpstr>
      <vt:lpstr>SVV-001 has demonstrated activity and safety as a single intravenous infusion in patients with Neuroendocrine tumors</vt:lpstr>
      <vt:lpstr>PowerPoint Presentation</vt:lpstr>
      <vt:lpstr>The Problem of “Cold” Tumors: Checkpoint Inhibitors Work Well for Small Subset of the Potential Patients who have “Hot” Tumors</vt:lpstr>
      <vt:lpstr>SVV-001 inhibits tumor growth in Syngeneic Pancreatic PAN02 Model – in combination with aPD1 and aCTLA4</vt:lpstr>
      <vt:lpstr>PowerPoint Presentation</vt:lpstr>
      <vt:lpstr>Cellular proof that using SVV-001 turns “cold” tumors into “hot” tumors</vt:lpstr>
      <vt:lpstr>Genetic proof that using SVV-001 makes “cold” tumors into “hot” tumors </vt:lpstr>
      <vt:lpstr>Phase I/II Clinical Trial with SVV-001 plus Opdivo (nivolumab) and Yervoy (ipilimumab)</vt:lpstr>
      <vt:lpstr>PowerPoint Presentation</vt:lpstr>
      <vt:lpstr>Seneca Therapeutics Pipeline: SVV-001 armed constructs can enhance anti-tumor activity</vt:lpstr>
      <vt:lpstr>Rapid Kinetics of Armed SVV Viruses in Cell Lines using SVV-GFP and SVV-mCherry</vt:lpstr>
      <vt:lpstr>Exquisite Tumor Selective Replication AND Expression of GFP after Systemic Administration of SVV-GFP </vt:lpstr>
      <vt:lpstr>Seneca Therapeutics Pipeline: SVV-001 Armed Constructs Status September 1, 2021</vt:lpstr>
      <vt:lpstr>PowerPoint Presentation</vt:lpstr>
      <vt:lpstr>SVV-001 armed constructs can deliver peptide pro drugs using SVV 3Cpro protease into TEM8 positive tumors</vt:lpstr>
      <vt:lpstr>Mechanism for using SVV-001 (and SVV-001 3Cpro ) to deliver peptide pro-drugs into TEM8 positive tumors</vt:lpstr>
      <vt:lpstr>PowerPoint Presentation</vt:lpstr>
      <vt:lpstr>The SVV Patient Screening Assay (TEM8) can be performed on FFPE Tumor Blocks with a high degree of predictive accuracy</vt:lpstr>
      <vt:lpstr>Using the SVV Patient Screening Assay, it was possible to determine TEM8 was highly expressed in 94% of sarcoma tumors screened</vt:lpstr>
      <vt:lpstr>SVV-001 Patient Selection Test: Nearly 3,000 patient tumors tested for SVV-001 sensitivity without Interferon inhibition</vt:lpstr>
      <vt:lpstr>PowerPoint Presentation</vt:lpstr>
      <vt:lpstr>SVV-001 intravenous safety profile as monotherapy in humans is benign</vt:lpstr>
      <vt:lpstr>Intravenous Administration Program for SVV-001 could enable first OV treatment using multiple IV dosing </vt:lpstr>
      <vt:lpstr>Recent animal studies have shown multiple intravenous administration of SVV-001 is feasible</vt:lpstr>
      <vt:lpstr>SVV/Cyclophosphamide combination given IV in animal models has shown excellent suppression of SVV-001 neutralizing antibodies</vt:lpstr>
      <vt:lpstr>PowerPoint Presentation</vt:lpstr>
      <vt:lpstr>Oncolytic Virus Market Strong: Near-term exit possibility evidenced by recent spate of robust liquidity events</vt:lpstr>
      <vt:lpstr>Selected Multi-product Platform Cancer Therapy Deals 2020-21</vt:lpstr>
      <vt:lpstr>Series B Convertible Round is $5M, a $25M Series B Round and possible $35M Series C Round</vt:lpstr>
      <vt:lpstr>Summary Risk Factors</vt:lpstr>
      <vt:lpstr>Safe Harbor Statement and Disclaimer</vt:lpstr>
      <vt:lpstr>PowerPoint Presentation</vt:lpstr>
      <vt:lpstr>Seneca Therapeutics CEO James Hussey has raised over $600 million and returned 4.86x to investors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2019-07-12T15:41:08Z</cp:lastPrinted>
  <dcterms:created xsi:type="dcterms:W3CDTF">2019-07-11T15:22:09Z</dcterms:created>
  <dcterms:modified xsi:type="dcterms:W3CDTF">2021-10-13T18:20:44Z</dcterms:modified>
</cp:coreProperties>
</file>